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7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Lato" panose="020B0604020202020204" charset="0"/>
      <p:regular r:id="rId76"/>
      <p:bold r:id="rId77"/>
      <p:italic r:id="rId78"/>
      <p:boldItalic r:id="rId79"/>
    </p:embeddedFont>
    <p:embeddedFont>
      <p:font typeface="Roboto" panose="020B0604020202020204" charset="0"/>
      <p:regular r:id="rId80"/>
      <p:bold r:id="rId81"/>
      <p:italic r:id="rId82"/>
      <p:boldItalic r:id="rId8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04">
          <p15:clr>
            <a:srgbClr val="A4A3A4"/>
          </p15:clr>
        </p15:guide>
        <p15:guide id="2" orient="horz" pos="1812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1188">
          <p15:clr>
            <a:srgbClr val="A4A3A4"/>
          </p15:clr>
        </p15:guide>
        <p15:guide id="5" orient="horz" pos="2436">
          <p15:clr>
            <a:srgbClr val="A4A3A4"/>
          </p15:clr>
        </p15:guide>
        <p15:guide id="6" pos="240">
          <p15:clr>
            <a:srgbClr val="A4A3A4"/>
          </p15:clr>
        </p15:guide>
        <p15:guide id="7" pos="4944">
          <p15:clr>
            <a:srgbClr val="A4A3A4"/>
          </p15:clr>
        </p15:guide>
        <p15:guide id="8" pos="5472">
          <p15:clr>
            <a:srgbClr val="A4A3A4"/>
          </p15:clr>
        </p15:guide>
        <p15:guide id="9" pos="384">
          <p15:clr>
            <a:srgbClr val="A4A3A4"/>
          </p15:clr>
        </p15:guide>
        <p15:guide id="10" pos="2208">
          <p15:clr>
            <a:srgbClr val="A4A3A4"/>
          </p15:clr>
        </p15:guide>
        <p15:guide id="11" pos="38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84" roundtripDataSignature="AMtx7miGIgPzM882rbesW5yok1ghjkXU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BC3296-F12C-4AB2-A210-318C5C60139F}">
  <a:tblStyle styleId="{3BBC3296-F12C-4AB2-A210-318C5C60139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30" y="77"/>
      </p:cViewPr>
      <p:guideLst>
        <p:guide orient="horz" pos="804"/>
        <p:guide orient="horz" pos="1812"/>
        <p:guide orient="horz"/>
        <p:guide orient="horz" pos="1188"/>
        <p:guide orient="horz" pos="2436"/>
        <p:guide pos="240"/>
        <p:guide pos="4944"/>
        <p:guide pos="5472"/>
        <p:guide pos="384"/>
        <p:guide pos="2208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customschemas.google.com/relationships/presentationmetadata" Target="meta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6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font" Target="fonts/font4.fntdata"/><Relationship Id="rId83" Type="http://schemas.openxmlformats.org/officeDocument/2006/relationships/font" Target="fonts/font12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5.fntdata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The connectivity, access and affordability for internet varies widely in our country.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Do not assume that students have the same access as you do, or that it is uniform for all students.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Conduct a survey for your class/institute and get to know your local context/reality.</a:t>
            </a:r>
            <a:endParaRPr/>
          </a:p>
        </p:txBody>
      </p:sp>
      <p:sp>
        <p:nvSpPr>
          <p:cNvPr id="186" name="Google Shape;18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There is a lot of data and studies to support the above points.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Highly motivated students will find ways to attend virtual classroom, persevere through glitches in recordings.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What percentage of your class falls in this category?</a:t>
            </a:r>
            <a:endParaRPr/>
          </a:p>
        </p:txBody>
      </p:sp>
      <p:sp>
        <p:nvSpPr>
          <p:cNvPr id="194" name="Google Shape;19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/>
              <a:t>Use of remote teaching to deliver instruction that would otherwise be done face-to-face, is </a:t>
            </a:r>
            <a:r>
              <a:rPr lang="en-IN" sz="1200" b="1"/>
              <a:t>not </a:t>
            </a:r>
            <a:r>
              <a:rPr lang="en-IN" sz="1200"/>
              <a:t>wrong.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/>
              <a:t>ERT is likely to be ineffective for student engagement and learning.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N" sz="1200"/>
              <a:t>Attempting to mimic classroom actions in the online medium is not the goal.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Principles are not sacrosanct. They are recommendations for effective student learning.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Some terminology will be introduced. Please refer www.lcm-model.org for details.</a:t>
            </a:r>
            <a:endParaRPr/>
          </a:p>
        </p:txBody>
      </p:sp>
      <p:sp>
        <p:nvSpPr>
          <p:cNvPr id="284" name="Google Shape;28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/>
              <a:t>There is a lot of good content already available. Don’t re-invent, instead re-purpose.</a:t>
            </a:r>
            <a:endParaRPr/>
          </a:p>
        </p:txBody>
      </p:sp>
      <p:sp>
        <p:nvSpPr>
          <p:cNvPr id="310" name="Google Shape;31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Don’t do long lectures. Instead chunk them into multiple LeD.</a:t>
            </a:r>
            <a:endParaRPr/>
          </a:p>
        </p:txBody>
      </p:sp>
      <p:sp>
        <p:nvSpPr>
          <p:cNvPr id="326" name="Google Shape;32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Split your homework into a few chunks, corresponding to your LeDs.</a:t>
            </a:r>
            <a:endParaRPr/>
          </a:p>
        </p:txBody>
      </p:sp>
      <p:sp>
        <p:nvSpPr>
          <p:cNvPr id="335" name="Google Shape;33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Give an explanation</a:t>
            </a:r>
            <a:endParaRPr/>
          </a:p>
        </p:txBody>
      </p:sp>
      <p:sp>
        <p:nvSpPr>
          <p:cNvPr id="346" name="Google Shape;34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Give an example here</a:t>
            </a:r>
            <a:endParaRPr/>
          </a:p>
        </p:txBody>
      </p:sp>
      <p:sp>
        <p:nvSpPr>
          <p:cNvPr id="355" name="Google Shape;355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See how they are doing in the course, what they are saying in the discussion forums.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Adapt instruction, Recognize participation.</a:t>
            </a:r>
            <a:endParaRPr/>
          </a:p>
        </p:txBody>
      </p:sp>
      <p:sp>
        <p:nvSpPr>
          <p:cNvPr id="364" name="Google Shape;364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IN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1" name="Google Shape;43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0" name="Google Shape;480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This is a summary</a:t>
            </a:r>
            <a:endParaRPr/>
          </a:p>
        </p:txBody>
      </p:sp>
      <p:sp>
        <p:nvSpPr>
          <p:cNvPr id="505" name="Google Shape;50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This is for infomation</a:t>
            </a:r>
            <a:endParaRPr/>
          </a:p>
        </p:txBody>
      </p:sp>
      <p:sp>
        <p:nvSpPr>
          <p:cNvPr id="513" name="Google Shape;513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Google Shape;52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6" name="Google Shape;546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9" name="Google Shape;559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0" name="Google Shape;57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7" name="Google Shape;577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4" name="Google Shape;59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5" name="Google Shape;595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3" name="Google Shape;60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Some sharing platforms - Vimeo - No Ads - No distraction</a:t>
            </a:r>
            <a:endParaRPr/>
          </a:p>
        </p:txBody>
      </p:sp>
      <p:sp>
        <p:nvSpPr>
          <p:cNvPr id="604" name="Google Shape;604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2" name="Google Shape;61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8" name="Google Shape;618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9" name="Google Shape;619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7" name="Google Shape;637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5" name="Google Shape;645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IN" sz="1800"/>
              <a:t>Types of LbD activities - After every LeD - </a:t>
            </a:r>
            <a:r>
              <a:rPr lang="en-IN" sz="1800" b="1"/>
              <a:t>Demo - E.g. LCM MOOC</a:t>
            </a:r>
            <a:endParaRPr sz="1800" b="1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IN" sz="1600"/>
              <a:t>Multiple Choice Quizzes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IN" sz="1600"/>
              <a:t>Short Answer Questions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</a:pPr>
            <a:r>
              <a:rPr lang="en-IN" sz="1600"/>
              <a:t>Open Ended Questions</a:t>
            </a: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6" name="Google Shape;646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7" name="Google Shape;657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8" name="Google Shape;658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8" name="Google Shape;668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7" name="Google Shape;67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8" name="Google Shape;678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1" name="Google Shape;69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7" name="Google Shape;697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8" name="Google Shape;698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53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3" name="Google Shape;723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Google Shape;731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Looking at learners/camera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2. Instructor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2" name="Google Shape;732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55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56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0" name="Google Shape;750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57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0" name="Google Shape;760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58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8" name="Google Shape;76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4" name="Google Shape;774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60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2" name="Google Shape;782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Recommendations of specific technologies are not within the scope of this talk. See course page.</a:t>
            </a:r>
            <a:endParaRPr/>
          </a:p>
        </p:txBody>
      </p:sp>
      <p:sp>
        <p:nvSpPr>
          <p:cNvPr id="783" name="Google Shape;783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61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5" name="Google Shape;805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Recommendations of specific technologies are not within the scope of this talk. See course page.</a:t>
            </a:r>
            <a:endParaRPr/>
          </a:p>
        </p:txBody>
      </p:sp>
      <p:sp>
        <p:nvSpPr>
          <p:cNvPr id="806" name="Google Shape;806;p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62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3" name="Google Shape;81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4" name="Google Shape;814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63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1" name="Google Shape;821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2" name="Google Shape;822;p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64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9" name="Google Shape;829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0" name="Google Shape;830;p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65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7" name="Google Shape;837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8" name="Google Shape;838;p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66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6" name="Google Shape;846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67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8e61cdc6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3" name="Google Shape;853;g8e61cdc6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4" name="Google Shape;854;g8e61cdc60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68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Seems easy - learn to use the meeting software and to record one’s writing, if required.</a:t>
            </a:r>
            <a:endParaRPr/>
          </a:p>
        </p:txBody>
      </p:sp>
      <p:sp>
        <p:nvSpPr>
          <p:cNvPr id="176" name="Google Shape;1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rse Title">
  <p:cSld name="Course 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9"/>
          <p:cNvSpPr txBox="1"/>
          <p:nvPr/>
        </p:nvSpPr>
        <p:spPr>
          <a:xfrm>
            <a:off x="381000" y="666750"/>
            <a:ext cx="7924800" cy="11388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N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Transitioning to Online Instruction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N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(from face-to-face classrooms)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69" descr="iitb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34200" y="2191566"/>
            <a:ext cx="990600" cy="9655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69"/>
          <p:cNvSpPr txBox="1"/>
          <p:nvPr/>
        </p:nvSpPr>
        <p:spPr>
          <a:xfrm>
            <a:off x="3222700" y="2114550"/>
            <a:ext cx="22587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IN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Sahana Murthy</a:t>
            </a:r>
            <a:endParaRPr sz="2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IN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Pankaj </a:t>
            </a:r>
            <a:r>
              <a:rPr lang="en-IN" sz="25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Chavan</a:t>
            </a:r>
            <a:endParaRPr sz="2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IIT Bombay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oogle Shape;20;p69"/>
          <p:cNvGrpSpPr/>
          <p:nvPr/>
        </p:nvGrpSpPr>
        <p:grpSpPr>
          <a:xfrm>
            <a:off x="609600" y="4476750"/>
            <a:ext cx="7894200" cy="510900"/>
            <a:chOff x="609600" y="4476750"/>
            <a:chExt cx="7894200" cy="510900"/>
          </a:xfrm>
        </p:grpSpPr>
        <p:sp>
          <p:nvSpPr>
            <p:cNvPr id="21" name="Google Shape;21;p69"/>
            <p:cNvSpPr txBox="1"/>
            <p:nvPr/>
          </p:nvSpPr>
          <p:spPr>
            <a:xfrm>
              <a:off x="609600" y="4476750"/>
              <a:ext cx="7894200" cy="510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165735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-IN" sz="10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This presentation is released under Creative Commons-Attribution 4.0 License. You are free to use, distribute and modify it, including for commercial purposes, provided you acknowledge the source.</a:t>
              </a:r>
              <a:endPara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22" name="Google Shape;22;p6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2000" y="4560639"/>
              <a:ext cx="933750" cy="324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23;p69" descr="http://www.et.iitb.ac.in/images/decade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109380"/>
            <a:ext cx="1047750" cy="104775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69"/>
          <p:cNvSpPr txBox="1"/>
          <p:nvPr/>
        </p:nvSpPr>
        <p:spPr>
          <a:xfrm>
            <a:off x="762000" y="3667857"/>
            <a:ext cx="7162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Webinar,</a:t>
            </a:r>
            <a:r>
              <a:rPr lang="en-IN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July </a:t>
            </a:r>
            <a:r>
              <a:rPr lang="en-I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-1">
  <p:cSld name="Activity-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9"/>
          <p:cNvSpPr/>
          <p:nvPr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79"/>
          <p:cNvSpPr/>
          <p:nvPr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79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81" name="Google Shape;81;p79"/>
          <p:cNvSpPr txBox="1">
            <a:spLocks noGrp="1"/>
          </p:cNvSpPr>
          <p:nvPr>
            <p:ph type="body" idx="1"/>
          </p:nvPr>
        </p:nvSpPr>
        <p:spPr>
          <a:xfrm>
            <a:off x="381000" y="1123200"/>
            <a:ext cx="7632000" cy="35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79"/>
          <p:cNvSpPr txBox="1">
            <a:spLocks noGrp="1"/>
          </p:cNvSpPr>
          <p:nvPr>
            <p:ph type="body" idx="2"/>
          </p:nvPr>
        </p:nvSpPr>
        <p:spPr>
          <a:xfrm>
            <a:off x="381000" y="476250"/>
            <a:ext cx="763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Bullets points">
  <p:cSld name="Text with Bullets poin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1"/>
          <p:cNvSpPr/>
          <p:nvPr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71"/>
          <p:cNvSpPr/>
          <p:nvPr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1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20000" cy="46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71"/>
          <p:cNvSpPr txBox="1">
            <a:spLocks noGrp="1"/>
          </p:cNvSpPr>
          <p:nvPr>
            <p:ph type="body" idx="2"/>
          </p:nvPr>
        </p:nvSpPr>
        <p:spPr>
          <a:xfrm>
            <a:off x="381000" y="1123200"/>
            <a:ext cx="7620000" cy="35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⮚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parator slide">
  <p:cSld name="Separator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2"/>
          <p:cNvSpPr txBox="1">
            <a:spLocks noGrp="1"/>
          </p:cNvSpPr>
          <p:nvPr>
            <p:ph type="title"/>
          </p:nvPr>
        </p:nvSpPr>
        <p:spPr>
          <a:xfrm>
            <a:off x="533400" y="2266950"/>
            <a:ext cx="4019550" cy="6096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sldNum" idx="12"/>
          </p:nvPr>
        </p:nvSpPr>
        <p:spPr>
          <a:xfrm>
            <a:off x="8120264" y="4806000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body" idx="1"/>
          </p:nvPr>
        </p:nvSpPr>
        <p:spPr>
          <a:xfrm>
            <a:off x="4662714" y="1123950"/>
            <a:ext cx="337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s">
  <p:cSld name="Text with Image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3"/>
          <p:cNvSpPr txBox="1">
            <a:spLocks noGrp="1"/>
          </p:cNvSpPr>
          <p:nvPr>
            <p:ph type="body" idx="1"/>
          </p:nvPr>
        </p:nvSpPr>
        <p:spPr>
          <a:xfrm>
            <a:off x="381000" y="1123200"/>
            <a:ext cx="38862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527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3"/>
          <p:cNvSpPr/>
          <p:nvPr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73"/>
          <p:cNvSpPr/>
          <p:nvPr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4470000" y="1123950"/>
            <a:ext cx="35430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body" idx="3"/>
          </p:nvPr>
        </p:nvSpPr>
        <p:spPr>
          <a:xfrm>
            <a:off x="381000" y="481078"/>
            <a:ext cx="7632000" cy="46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-2">
  <p:cSld name="Activity-2">
    <p:bg>
      <p:bgPr>
        <a:solidFill>
          <a:srgbClr val="FDE9D8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4"/>
          <p:cNvSpPr/>
          <p:nvPr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4"/>
          <p:cNvSpPr/>
          <p:nvPr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rgbClr val="FABF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4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1"/>
          </p:nvPr>
        </p:nvSpPr>
        <p:spPr>
          <a:xfrm>
            <a:off x="381000" y="1123200"/>
            <a:ext cx="7632000" cy="35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2"/>
          </p:nvPr>
        </p:nvSpPr>
        <p:spPr>
          <a:xfrm>
            <a:off x="381000" y="476250"/>
            <a:ext cx="763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5"/>
          <p:cNvSpPr txBox="1">
            <a:spLocks noGrp="1"/>
          </p:cNvSpPr>
          <p:nvPr>
            <p:ph type="title"/>
          </p:nvPr>
        </p:nvSpPr>
        <p:spPr>
          <a:xfrm>
            <a:off x="381000" y="2131219"/>
            <a:ext cx="7632000" cy="792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6" name="Google Shape;56;p75"/>
          <p:cNvCxnSpPr/>
          <p:nvPr/>
        </p:nvCxnSpPr>
        <p:spPr>
          <a:xfrm>
            <a:off x="381000" y="3028950"/>
            <a:ext cx="7632000" cy="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75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58" name="Google Shape;58;p75"/>
          <p:cNvSpPr txBox="1"/>
          <p:nvPr/>
        </p:nvSpPr>
        <p:spPr>
          <a:xfrm>
            <a:off x="381000" y="3409950"/>
            <a:ext cx="74676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1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www.et.iitb.ac.in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ssion Title">
  <p:cSld name="Session 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6"/>
          <p:cNvSpPr txBox="1">
            <a:spLocks noGrp="1"/>
          </p:cNvSpPr>
          <p:nvPr>
            <p:ph type="title"/>
          </p:nvPr>
        </p:nvSpPr>
        <p:spPr>
          <a:xfrm>
            <a:off x="381000" y="1200149"/>
            <a:ext cx="7632000" cy="137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1" name="Google Shape;61;p76"/>
          <p:cNvCxnSpPr/>
          <p:nvPr/>
        </p:nvCxnSpPr>
        <p:spPr>
          <a:xfrm>
            <a:off x="381000" y="2724150"/>
            <a:ext cx="7632000" cy="0"/>
          </a:xfrm>
          <a:prstGeom prst="straightConnector1">
            <a:avLst/>
          </a:prstGeom>
          <a:noFill/>
          <a:ln w="1905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76"/>
          <p:cNvSpPr txBox="1">
            <a:spLocks noGrp="1"/>
          </p:cNvSpPr>
          <p:nvPr>
            <p:ph type="body" idx="1"/>
          </p:nvPr>
        </p:nvSpPr>
        <p:spPr>
          <a:xfrm>
            <a:off x="381600" y="2952750"/>
            <a:ext cx="763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Sub Bullets and Image">
  <p:cSld name="Text with Sub Bullets and Imag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7"/>
          <p:cNvSpPr txBox="1">
            <a:spLocks noGrp="1"/>
          </p:cNvSpPr>
          <p:nvPr>
            <p:ph type="body" idx="1"/>
          </p:nvPr>
        </p:nvSpPr>
        <p:spPr>
          <a:xfrm>
            <a:off x="455612" y="1123200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77"/>
          <p:cNvSpPr txBox="1">
            <a:spLocks noGrp="1"/>
          </p:cNvSpPr>
          <p:nvPr>
            <p:ph type="body" idx="2"/>
          </p:nvPr>
        </p:nvSpPr>
        <p:spPr>
          <a:xfrm>
            <a:off x="455612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4325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⮚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77"/>
          <p:cNvSpPr/>
          <p:nvPr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77"/>
          <p:cNvSpPr/>
          <p:nvPr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77"/>
          <p:cNvSpPr txBox="1">
            <a:spLocks noGrp="1"/>
          </p:cNvSpPr>
          <p:nvPr>
            <p:ph type="body" idx="3"/>
          </p:nvPr>
        </p:nvSpPr>
        <p:spPr>
          <a:xfrm>
            <a:off x="4799012" y="1123200"/>
            <a:ext cx="3049588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77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70" name="Google Shape;70;p77"/>
          <p:cNvSpPr txBox="1">
            <a:spLocks noGrp="1"/>
          </p:cNvSpPr>
          <p:nvPr>
            <p:ph type="body" idx="4"/>
          </p:nvPr>
        </p:nvSpPr>
        <p:spPr>
          <a:xfrm>
            <a:off x="486000" y="481078"/>
            <a:ext cx="7134000" cy="46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8"/>
          <p:cNvSpPr/>
          <p:nvPr/>
        </p:nvSpPr>
        <p:spPr>
          <a:xfrm>
            <a:off x="381000" y="476381"/>
            <a:ext cx="7632000" cy="475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78"/>
          <p:cNvSpPr/>
          <p:nvPr/>
        </p:nvSpPr>
        <p:spPr>
          <a:xfrm>
            <a:off x="0" y="476381"/>
            <a:ext cx="291920" cy="4759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78"/>
          <p:cNvSpPr>
            <a:spLocks noGrp="1"/>
          </p:cNvSpPr>
          <p:nvPr>
            <p:ph type="tbl" idx="2"/>
          </p:nvPr>
        </p:nvSpPr>
        <p:spPr>
          <a:xfrm>
            <a:off x="381000" y="1123200"/>
            <a:ext cx="76320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78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76" name="Google Shape;76;p78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32000" cy="46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8"/>
          <p:cNvSpPr/>
          <p:nvPr/>
        </p:nvSpPr>
        <p:spPr>
          <a:xfrm>
            <a:off x="0" y="4781550"/>
            <a:ext cx="9143999" cy="22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6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8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4" name="Google Shape;14;p6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6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0"/>
          <p:cNvSpPr/>
          <p:nvPr/>
        </p:nvSpPr>
        <p:spPr>
          <a:xfrm>
            <a:off x="0" y="4823618"/>
            <a:ext cx="9143999" cy="22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70" descr="iitblogo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234985" y="269078"/>
            <a:ext cx="566537" cy="55221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70"/>
          <p:cNvSpPr txBox="1"/>
          <p:nvPr/>
        </p:nvSpPr>
        <p:spPr>
          <a:xfrm>
            <a:off x="2209800" y="4806000"/>
            <a:ext cx="4284000" cy="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Calibri"/>
              <a:buNone/>
            </a:pPr>
            <a:r>
              <a:rPr lang="en-IN"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Educational Technology, IIT Bombay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8120264" y="4806000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iitb-teachonlin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fossee.in/" TargetMode="External"/><Relationship Id="rId3" Type="http://schemas.openxmlformats.org/officeDocument/2006/relationships/hyperlink" Target="https://www.oercommons.org/" TargetMode="External"/><Relationship Id="rId7" Type="http://schemas.openxmlformats.org/officeDocument/2006/relationships/hyperlink" Target="https://www.merlot.org/merlot/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hyperlink" Target="https://spoken-tutorial.org/" TargetMode="External"/><Relationship Id="rId5" Type="http://schemas.openxmlformats.org/officeDocument/2006/relationships/hyperlink" Target="https://phet.colorado.edu/" TargetMode="External"/><Relationship Id="rId15" Type="http://schemas.openxmlformats.org/officeDocument/2006/relationships/hyperlink" Target="http://vlabs.iitb.ac.in/vlab/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hyperlink" Target="https://nptel.ac.in/" TargetMode="External"/><Relationship Id="rId1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iitb-teachonlin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.iitb.ac.i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iitb-teachonline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10</a:t>
            </a:fld>
            <a:endParaRPr/>
          </a:p>
        </p:txBody>
      </p:sp>
      <p:sp>
        <p:nvSpPr>
          <p:cNvPr id="189" name="Google Shape;189;p10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2800"/>
              <a:t>Problems with virtual classrooms</a:t>
            </a:r>
            <a:endParaRPr/>
          </a:p>
        </p:txBody>
      </p:sp>
      <p:sp>
        <p:nvSpPr>
          <p:cNvPr id="190" name="Google Shape;190;p10"/>
          <p:cNvSpPr/>
          <p:nvPr/>
        </p:nvSpPr>
        <p:spPr>
          <a:xfrm>
            <a:off x="381000" y="1055389"/>
            <a:ext cx="7620000" cy="3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from students’ point of 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issues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smartphone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device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flexibility in schedule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Power, Network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2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Hour-long lecture, and over a screen – engagement?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11</a:t>
            </a:fld>
            <a:endParaRPr/>
          </a:p>
        </p:txBody>
      </p:sp>
      <p:sp>
        <p:nvSpPr>
          <p:cNvPr id="197" name="Google Shape;197;p11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2800"/>
              <a:t>Problems with recorded virtual classes</a:t>
            </a: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381000" y="979199"/>
            <a:ext cx="7739400" cy="3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Uploading recordings of live sessions may be useful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sufficient because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IN" sz="20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Glitches</a:t>
            </a: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recordings (voice break, frozen frame) – lose student attention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short lectures (~10 min) are not watched fully by most; high variability in student motivation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</a:t>
            </a:r>
            <a:r>
              <a:rPr lang="en-IN" sz="20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bandwidth</a:t>
            </a: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issues – connectivity, mobile data plan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 alone not enough – need activities for deeper engagement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2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2900"/>
              <a:t>Emergency remote teaching</a:t>
            </a:r>
            <a:endParaRPr sz="3300"/>
          </a:p>
        </p:txBody>
      </p:sp>
      <p:sp>
        <p:nvSpPr>
          <p:cNvPr id="206" name="Google Shape;206;p12"/>
          <p:cNvSpPr/>
          <p:nvPr/>
        </p:nvSpPr>
        <p:spPr>
          <a:xfrm>
            <a:off x="381000" y="1131600"/>
            <a:ext cx="8234400" cy="3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virtual lecture + Upload its recording +  Provide assignments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form of emergency remote teaching (ERT)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 - provide temporary access to instruction and instructional material that is quick to set up and easy to access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This mode should be used sparingly, and in emergencies </a:t>
            </a:r>
            <a:endParaRPr sz="24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(e.g. when the lockdown first hit)</a:t>
            </a:r>
            <a:endParaRPr sz="24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13</a:t>
            </a:fld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2800"/>
              <a:t>Problems with emergency remote teaching</a:t>
            </a:r>
            <a:endParaRPr sz="2800"/>
          </a:p>
        </p:txBody>
      </p:sp>
      <p:sp>
        <p:nvSpPr>
          <p:cNvPr id="214" name="Google Shape;214;p13"/>
          <p:cNvSpPr/>
          <p:nvPr/>
        </p:nvSpPr>
        <p:spPr>
          <a:xfrm>
            <a:off x="1896675" y="3455225"/>
            <a:ext cx="1811400" cy="592800"/>
          </a:xfrm>
          <a:prstGeom prst="wedgeRectCallout">
            <a:avLst>
              <a:gd name="adj1" fmla="val -26386"/>
              <a:gd name="adj2" fmla="val 50005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Responding to student actions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3"/>
          <p:cNvSpPr/>
          <p:nvPr/>
        </p:nvSpPr>
        <p:spPr>
          <a:xfrm>
            <a:off x="5504700" y="2644300"/>
            <a:ext cx="2343900" cy="581100"/>
          </a:xfrm>
          <a:prstGeom prst="wedgeRectCallout">
            <a:avLst>
              <a:gd name="adj1" fmla="val -26386"/>
              <a:gd name="adj2" fmla="val 50005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Adapting instruction in real-time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3"/>
          <p:cNvSpPr/>
          <p:nvPr/>
        </p:nvSpPr>
        <p:spPr>
          <a:xfrm>
            <a:off x="4203900" y="3461075"/>
            <a:ext cx="1593300" cy="581100"/>
          </a:xfrm>
          <a:prstGeom prst="wedgeRectCallout">
            <a:avLst>
              <a:gd name="adj1" fmla="val -26386"/>
              <a:gd name="adj2" fmla="val 50005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Meaningful discussion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3"/>
          <p:cNvSpPr/>
          <p:nvPr/>
        </p:nvSpPr>
        <p:spPr>
          <a:xfrm>
            <a:off x="405550" y="2644300"/>
            <a:ext cx="1748700" cy="581100"/>
          </a:xfrm>
          <a:prstGeom prst="wedgeRectCallout">
            <a:avLst>
              <a:gd name="adj1" fmla="val -26386"/>
              <a:gd name="adj2" fmla="val 50005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Interaction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students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3"/>
          <p:cNvSpPr/>
          <p:nvPr/>
        </p:nvSpPr>
        <p:spPr>
          <a:xfrm>
            <a:off x="2489100" y="1371275"/>
            <a:ext cx="3308100" cy="697200"/>
          </a:xfrm>
          <a:prstGeom prst="wedgeRectCallout">
            <a:avLst>
              <a:gd name="adj1" fmla="val -26386"/>
              <a:gd name="adj2" fmla="val 50005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Miss out on necessary aspects of “good” teaching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9" name="Google Shape;219;p13"/>
          <p:cNvCxnSpPr>
            <a:stCxn id="218" idx="2"/>
            <a:endCxn id="217" idx="0"/>
          </p:cNvCxnSpPr>
          <p:nvPr/>
        </p:nvCxnSpPr>
        <p:spPr>
          <a:xfrm flipH="1">
            <a:off x="1279950" y="2068475"/>
            <a:ext cx="2863200" cy="57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0" name="Google Shape;220;p13"/>
          <p:cNvCxnSpPr>
            <a:stCxn id="218" idx="2"/>
            <a:endCxn id="214" idx="0"/>
          </p:cNvCxnSpPr>
          <p:nvPr/>
        </p:nvCxnSpPr>
        <p:spPr>
          <a:xfrm flipH="1">
            <a:off x="2802450" y="2068475"/>
            <a:ext cx="1340700" cy="138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13"/>
          <p:cNvCxnSpPr>
            <a:stCxn id="218" idx="2"/>
            <a:endCxn id="216" idx="0"/>
          </p:cNvCxnSpPr>
          <p:nvPr/>
        </p:nvCxnSpPr>
        <p:spPr>
          <a:xfrm>
            <a:off x="4143150" y="2068475"/>
            <a:ext cx="857400" cy="139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2" name="Google Shape;222;p13"/>
          <p:cNvCxnSpPr>
            <a:stCxn id="218" idx="2"/>
            <a:endCxn id="215" idx="0"/>
          </p:cNvCxnSpPr>
          <p:nvPr/>
        </p:nvCxnSpPr>
        <p:spPr>
          <a:xfrm>
            <a:off x="4143150" y="2068475"/>
            <a:ext cx="2533500" cy="57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14</a:t>
            </a:fld>
            <a:endParaRPr/>
          </a:p>
        </p:txBody>
      </p:sp>
      <p:sp>
        <p:nvSpPr>
          <p:cNvPr id="229" name="Google Shape;229;p14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2800"/>
              <a:t>Problems with emergency remote teaching</a:t>
            </a:r>
            <a:endParaRPr sz="2800"/>
          </a:p>
        </p:txBody>
      </p:sp>
      <p:sp>
        <p:nvSpPr>
          <p:cNvPr id="230" name="Google Shape;230;p14"/>
          <p:cNvSpPr/>
          <p:nvPr/>
        </p:nvSpPr>
        <p:spPr>
          <a:xfrm>
            <a:off x="381000" y="1131600"/>
            <a:ext cx="6252900" cy="3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if we do: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I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to a virtual classroom (e.g. Zoom meeting)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I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a live lecture with students who are able to attend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I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the meeting software itself to record the lecture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I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Make the recording available to students who were not able to attend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I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Moodle to upload resources, give assignments,  quizzes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4"/>
          <p:cNvSpPr/>
          <p:nvPr/>
        </p:nvSpPr>
        <p:spPr>
          <a:xfrm>
            <a:off x="6733025" y="2820150"/>
            <a:ext cx="2338500" cy="519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 and tools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2450" y="1582025"/>
            <a:ext cx="247650" cy="302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4"/>
          <p:cNvSpPr/>
          <p:nvPr/>
        </p:nvSpPr>
        <p:spPr>
          <a:xfrm>
            <a:off x="6896100" y="2167100"/>
            <a:ext cx="1832400" cy="46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 is on </a:t>
            </a: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15</a:t>
            </a:fld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2800"/>
              <a:t>What makes online instruction effective?</a:t>
            </a:r>
            <a:endParaRPr sz="2800"/>
          </a:p>
        </p:txBody>
      </p:sp>
      <p:sp>
        <p:nvSpPr>
          <p:cNvPr id="241" name="Google Shape;241;p15"/>
          <p:cNvSpPr/>
          <p:nvPr/>
        </p:nvSpPr>
        <p:spPr>
          <a:xfrm>
            <a:off x="1974075" y="1948425"/>
            <a:ext cx="2636700" cy="519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 and tools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5"/>
          <p:cNvSpPr/>
          <p:nvPr/>
        </p:nvSpPr>
        <p:spPr>
          <a:xfrm>
            <a:off x="2400300" y="1328900"/>
            <a:ext cx="1832400" cy="46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 on </a:t>
            </a: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5"/>
          <p:cNvSpPr/>
          <p:nvPr/>
        </p:nvSpPr>
        <p:spPr>
          <a:xfrm>
            <a:off x="1542225" y="2987800"/>
            <a:ext cx="3500400" cy="8781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Strategies and Practices of Online Teaching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3825" y="2569313"/>
            <a:ext cx="317200" cy="3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2450" y="1856250"/>
            <a:ext cx="247650" cy="21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5"/>
          <p:cNvSpPr/>
          <p:nvPr/>
        </p:nvSpPr>
        <p:spPr>
          <a:xfrm>
            <a:off x="5714700" y="2585213"/>
            <a:ext cx="2014200" cy="676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Effective Online Instruction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6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2800"/>
              <a:t>Online instruction</a:t>
            </a:r>
            <a:endParaRPr/>
          </a:p>
        </p:txBody>
      </p:sp>
      <p:sp>
        <p:nvSpPr>
          <p:cNvPr id="254" name="Google Shape;254;p16"/>
          <p:cNvSpPr/>
          <p:nvPr/>
        </p:nvSpPr>
        <p:spPr>
          <a:xfrm>
            <a:off x="381000" y="1131589"/>
            <a:ext cx="7620000" cy="392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goal is to exploit the power of the online medium and utilize it to promote effective student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17</a:t>
            </a:fld>
            <a:endParaRPr/>
          </a:p>
        </p:txBody>
      </p:sp>
      <p:sp>
        <p:nvSpPr>
          <p:cNvPr id="261" name="Google Shape;261;p19"/>
          <p:cNvSpPr txBox="1">
            <a:spLocks noGrp="1"/>
          </p:cNvSpPr>
          <p:nvPr>
            <p:ph type="body" idx="1"/>
          </p:nvPr>
        </p:nvSpPr>
        <p:spPr>
          <a:xfrm>
            <a:off x="381000" y="970800"/>
            <a:ext cx="78486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rPr lang="en-IN" sz="2000"/>
              <a:t>Which aspects of online instruction do you think will make the </a:t>
            </a:r>
            <a:r>
              <a:rPr lang="en-IN" sz="2000" b="1"/>
              <a:t>execution of the course in online mode challenging</a:t>
            </a:r>
            <a:r>
              <a:rPr lang="en-IN" sz="2000"/>
              <a:t> for you?</a:t>
            </a:r>
            <a:endParaRPr sz="2000"/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rPr lang="en-IN" sz="2000"/>
              <a:t>Tick all the that apply. </a:t>
            </a:r>
            <a:endParaRPr sz="2000"/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1200"/>
          </a:p>
          <a:p>
            <a:pPr marL="4572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IN" sz="1800"/>
              <a:t>Making videos</a:t>
            </a:r>
            <a:endParaRPr sz="1800"/>
          </a:p>
          <a:p>
            <a:pPr marL="4572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IN" sz="1800"/>
              <a:t>Time required to prepare for each class</a:t>
            </a:r>
            <a:endParaRPr sz="1800"/>
          </a:p>
          <a:p>
            <a:pPr marL="4572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IN" sz="1800"/>
              <a:t>Using the online platform (like Moodle features)</a:t>
            </a:r>
            <a:endParaRPr sz="1800"/>
          </a:p>
          <a:p>
            <a:pPr marL="4572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IN" sz="1800"/>
              <a:t>Doing online assessments</a:t>
            </a:r>
            <a:endParaRPr sz="1800"/>
          </a:p>
          <a:p>
            <a:pPr marL="4572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IN" sz="1800"/>
              <a:t>Interacting with students synchronously (like Zoom meetings)</a:t>
            </a:r>
            <a:endParaRPr sz="1800"/>
          </a:p>
          <a:p>
            <a:pPr marL="4572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IN" sz="1800"/>
              <a:t>Having to use technologies in general</a:t>
            </a:r>
            <a:endParaRPr sz="1800"/>
          </a:p>
          <a:p>
            <a:pPr marL="457200" lvl="0" indent="-3429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-IN" sz="1800"/>
              <a:t>Uncertainty of technology support from institute</a:t>
            </a:r>
            <a:endParaRPr sz="1800"/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1600"/>
          </a:p>
          <a:p>
            <a:pPr marL="4572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endParaRPr sz="1600"/>
          </a:p>
          <a:p>
            <a:pPr marL="4572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endParaRPr sz="1600"/>
          </a:p>
          <a:p>
            <a:pPr marL="4572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endParaRPr sz="1600"/>
          </a:p>
          <a:p>
            <a:pPr marL="4572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endParaRPr sz="1600"/>
          </a:p>
          <a:p>
            <a:pPr marL="4572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endParaRPr sz="1600"/>
          </a:p>
          <a:p>
            <a:pPr marL="4572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endParaRPr sz="1600"/>
          </a:p>
          <a:p>
            <a:pPr marL="4572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</a:pPr>
            <a:endParaRPr sz="1600"/>
          </a:p>
        </p:txBody>
      </p:sp>
      <p:sp>
        <p:nvSpPr>
          <p:cNvPr id="262" name="Google Shape;262;p19"/>
          <p:cNvSpPr txBox="1">
            <a:spLocks noGrp="1"/>
          </p:cNvSpPr>
          <p:nvPr>
            <p:ph type="body" idx="2"/>
          </p:nvPr>
        </p:nvSpPr>
        <p:spPr>
          <a:xfrm>
            <a:off x="381000" y="476250"/>
            <a:ext cx="76320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Activity 2 – Identify your concerns</a:t>
            </a:r>
            <a:endParaRPr/>
          </a:p>
        </p:txBody>
      </p:sp>
      <p:sp>
        <p:nvSpPr>
          <p:cNvPr id="263" name="Google Shape;263;p19"/>
          <p:cNvSpPr txBox="1"/>
          <p:nvPr/>
        </p:nvSpPr>
        <p:spPr>
          <a:xfrm>
            <a:off x="2370900" y="4368575"/>
            <a:ext cx="4402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400" b="1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Go to www.menti.com and use the code 77 10 15</a:t>
            </a:r>
            <a:endParaRPr sz="1400" b="1" i="0" u="none" strike="noStrike" cap="non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18</a:t>
            </a:fld>
            <a:endParaRPr/>
          </a:p>
        </p:txBody>
      </p:sp>
      <p:sp>
        <p:nvSpPr>
          <p:cNvPr id="270" name="Google Shape;270;p18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20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IN"/>
              <a:t>What does Online Instruction involve?</a:t>
            </a:r>
            <a:endParaRPr/>
          </a:p>
        </p:txBody>
      </p:sp>
      <p:sp>
        <p:nvSpPr>
          <p:cNvPr id="271" name="Google Shape;271;p18"/>
          <p:cNvSpPr/>
          <p:nvPr/>
        </p:nvSpPr>
        <p:spPr>
          <a:xfrm>
            <a:off x="1631574" y="24005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8"/>
          <p:cNvSpPr txBox="1"/>
          <p:nvPr/>
        </p:nvSpPr>
        <p:spPr>
          <a:xfrm>
            <a:off x="312625" y="19621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Content creation or curation</a:t>
            </a:r>
            <a:endParaRPr sz="1600" b="1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18"/>
          <p:cNvSpPr txBox="1"/>
          <p:nvPr/>
        </p:nvSpPr>
        <p:spPr>
          <a:xfrm>
            <a:off x="2005650" y="196250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Upload &amp; share content</a:t>
            </a:r>
            <a:endParaRPr sz="1600" b="1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18"/>
          <p:cNvSpPr txBox="1"/>
          <p:nvPr/>
        </p:nvSpPr>
        <p:spPr>
          <a:xfrm>
            <a:off x="3685225" y="1962500"/>
            <a:ext cx="1680300" cy="9522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91425" rIns="18000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Design activities,  provide </a:t>
            </a:r>
            <a:endParaRPr sz="1600" b="1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resources</a:t>
            </a:r>
            <a:endParaRPr sz="1600" b="1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18"/>
          <p:cNvSpPr txBox="1"/>
          <p:nvPr/>
        </p:nvSpPr>
        <p:spPr>
          <a:xfrm>
            <a:off x="5796600" y="19409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Interact with students</a:t>
            </a:r>
            <a:endParaRPr sz="1600" b="1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3307974" y="24005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8"/>
          <p:cNvSpPr/>
          <p:nvPr/>
        </p:nvSpPr>
        <p:spPr>
          <a:xfrm>
            <a:off x="5441574" y="24005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8" name="Google Shape;278;p18"/>
          <p:cNvGrpSpPr/>
          <p:nvPr/>
        </p:nvGrpSpPr>
        <p:grpSpPr>
          <a:xfrm>
            <a:off x="7041774" y="1940950"/>
            <a:ext cx="1579626" cy="973800"/>
            <a:chOff x="7041774" y="1940950"/>
            <a:chExt cx="1579626" cy="973800"/>
          </a:xfrm>
        </p:grpSpPr>
        <p:sp>
          <p:nvSpPr>
            <p:cNvPr id="279" name="Google Shape;279;p18"/>
            <p:cNvSpPr txBox="1"/>
            <p:nvPr/>
          </p:nvSpPr>
          <p:spPr>
            <a:xfrm>
              <a:off x="7396800" y="1940950"/>
              <a:ext cx="1224600" cy="973800"/>
            </a:xfrm>
            <a:prstGeom prst="rect">
              <a:avLst/>
            </a:prstGeom>
            <a:noFill/>
            <a:ln w="9525" cap="flat" cmpd="sng">
              <a:solidFill>
                <a:srgbClr val="DD7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Assess- ment</a:t>
              </a:r>
              <a:endParaRPr sz="16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7041774" y="2400529"/>
              <a:ext cx="308700" cy="36000"/>
            </a:xfrm>
            <a:prstGeom prst="roundRect">
              <a:avLst>
                <a:gd name="adj" fmla="val 50000"/>
              </a:avLst>
            </a:prstGeom>
            <a:solidFill>
              <a:srgbClr val="A72A1E"/>
            </a:solidFill>
            <a:ln w="9525" cap="flat" cmpd="sng">
              <a:solidFill>
                <a:srgbClr val="E6B8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"/>
          <p:cNvSpPr txBox="1">
            <a:spLocks noGrp="1"/>
          </p:cNvSpPr>
          <p:nvPr>
            <p:ph type="title"/>
          </p:nvPr>
        </p:nvSpPr>
        <p:spPr>
          <a:xfrm>
            <a:off x="533400" y="2266950"/>
            <a:ext cx="4019550" cy="6096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/>
              <a:t>Concepts overview</a:t>
            </a:r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sldNum" idx="12"/>
          </p:nvPr>
        </p:nvSpPr>
        <p:spPr>
          <a:xfrm>
            <a:off x="8120264" y="4806000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19</a:t>
            </a:fld>
            <a:endParaRPr/>
          </a:p>
        </p:txBody>
      </p:sp>
      <p:grpSp>
        <p:nvGrpSpPr>
          <p:cNvPr id="288" name="Google Shape;288;p20"/>
          <p:cNvGrpSpPr/>
          <p:nvPr/>
        </p:nvGrpSpPr>
        <p:grpSpPr>
          <a:xfrm>
            <a:off x="4635255" y="1670461"/>
            <a:ext cx="2405574" cy="1802577"/>
            <a:chOff x="0" y="267233"/>
            <a:chExt cx="2405574" cy="1802577"/>
          </a:xfrm>
        </p:grpSpPr>
        <p:sp>
          <p:nvSpPr>
            <p:cNvPr id="289" name="Google Shape;289;p20"/>
            <p:cNvSpPr/>
            <p:nvPr/>
          </p:nvSpPr>
          <p:spPr>
            <a:xfrm rot="5400000">
              <a:off x="1017424" y="310667"/>
              <a:ext cx="668215" cy="58134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0"/>
            <p:cNvSpPr txBox="1"/>
            <p:nvPr/>
          </p:nvSpPr>
          <p:spPr>
            <a:xfrm>
              <a:off x="1151451" y="371363"/>
              <a:ext cx="400161" cy="45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LeD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1659846" y="375794"/>
              <a:ext cx="745728" cy="400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 rot="5400000">
              <a:off x="389569" y="310667"/>
              <a:ext cx="668215" cy="58134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0"/>
            <p:cNvSpPr txBox="1"/>
            <p:nvPr/>
          </p:nvSpPr>
          <p:spPr>
            <a:xfrm>
              <a:off x="523596" y="371363"/>
              <a:ext cx="400161" cy="45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 rot="5400000">
              <a:off x="702294" y="877848"/>
              <a:ext cx="668215" cy="58134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0"/>
            <p:cNvSpPr txBox="1"/>
            <p:nvPr/>
          </p:nvSpPr>
          <p:spPr>
            <a:xfrm>
              <a:off x="836321" y="938544"/>
              <a:ext cx="400161" cy="45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LbD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0" y="968057"/>
              <a:ext cx="721672" cy="400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 rot="5400000">
              <a:off x="1330149" y="877848"/>
              <a:ext cx="668215" cy="58134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0"/>
            <p:cNvSpPr txBox="1"/>
            <p:nvPr/>
          </p:nvSpPr>
          <p:spPr>
            <a:xfrm>
              <a:off x="1464176" y="938544"/>
              <a:ext cx="400161" cy="45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 rot="5400000">
              <a:off x="1017424" y="1445029"/>
              <a:ext cx="668215" cy="58134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0"/>
            <p:cNvSpPr txBox="1"/>
            <p:nvPr/>
          </p:nvSpPr>
          <p:spPr>
            <a:xfrm>
              <a:off x="1151451" y="1505725"/>
              <a:ext cx="400161" cy="45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IN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LxI</a:t>
              </a: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1659846" y="1535238"/>
              <a:ext cx="745728" cy="400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0"/>
            <p:cNvSpPr/>
            <p:nvPr/>
          </p:nvSpPr>
          <p:spPr>
            <a:xfrm rot="5400000">
              <a:off x="389569" y="1445029"/>
              <a:ext cx="668215" cy="58134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0"/>
            <p:cNvSpPr txBox="1"/>
            <p:nvPr/>
          </p:nvSpPr>
          <p:spPr>
            <a:xfrm>
              <a:off x="523596" y="1505725"/>
              <a:ext cx="400161" cy="45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20"/>
          <p:cNvSpPr/>
          <p:nvPr/>
        </p:nvSpPr>
        <p:spPr>
          <a:xfrm>
            <a:off x="6934200" y="3000021"/>
            <a:ext cx="1170924" cy="62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0"/>
          <p:cNvSpPr txBox="1"/>
          <p:nvPr/>
        </p:nvSpPr>
        <p:spPr>
          <a:xfrm>
            <a:off x="6399235" y="1763454"/>
            <a:ext cx="1447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Six principles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0"/>
          <p:cNvSpPr txBox="1"/>
          <p:nvPr/>
        </p:nvSpPr>
        <p:spPr>
          <a:xfrm>
            <a:off x="6498532" y="2876550"/>
            <a:ext cx="1905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slide on each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Basis and details related to this talk</a:t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584199" y="3592286"/>
            <a:ext cx="7471230" cy="1124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Teaching</a:t>
            </a: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Self-paced course developed at IIT Bombay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https://sites.google.com/view/iitb-teachonline/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b="5613"/>
          <a:stretch/>
        </p:blipFill>
        <p:spPr>
          <a:xfrm>
            <a:off x="395514" y="1124857"/>
            <a:ext cx="4537795" cy="240921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1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1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2800"/>
              <a:t>Principle #1</a:t>
            </a:r>
            <a:endParaRPr/>
          </a:p>
        </p:txBody>
      </p:sp>
      <p:sp>
        <p:nvSpPr>
          <p:cNvPr id="314" name="Google Shape;314;p21"/>
          <p:cNvSpPr/>
          <p:nvPr/>
        </p:nvSpPr>
        <p:spPr>
          <a:xfrm>
            <a:off x="3226698" y="1131589"/>
            <a:ext cx="4774301" cy="392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Curate before you create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5" name="Google Shape;315;p21"/>
          <p:cNvGrpSpPr/>
          <p:nvPr/>
        </p:nvGrpSpPr>
        <p:grpSpPr>
          <a:xfrm>
            <a:off x="152400" y="755969"/>
            <a:ext cx="2756971" cy="4028072"/>
            <a:chOff x="152400" y="755969"/>
            <a:chExt cx="2756971" cy="4028072"/>
          </a:xfrm>
        </p:grpSpPr>
        <p:pic>
          <p:nvPicPr>
            <p:cNvPr id="316" name="Google Shape;316;p21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9923" y="755969"/>
              <a:ext cx="1688822" cy="1688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21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00" y="2257083"/>
              <a:ext cx="914400" cy="4318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21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35123" y="2222776"/>
              <a:ext cx="1352550" cy="407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21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52400" y="2815551"/>
              <a:ext cx="2362200" cy="458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21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28171" y="3381123"/>
              <a:ext cx="1773149" cy="4895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21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14967" y="4006410"/>
              <a:ext cx="1292026" cy="4934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21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506993" y="4128831"/>
              <a:ext cx="1402378" cy="65521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2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2800"/>
              <a:t>Principle #2</a:t>
            </a:r>
            <a:endParaRPr/>
          </a:p>
        </p:txBody>
      </p:sp>
      <p:sp>
        <p:nvSpPr>
          <p:cNvPr id="330" name="Google Shape;330;p22"/>
          <p:cNvSpPr/>
          <p:nvPr/>
        </p:nvSpPr>
        <p:spPr>
          <a:xfrm>
            <a:off x="3124200" y="1006265"/>
            <a:ext cx="4800600" cy="392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videos short,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insert reflection spots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22" descr="https://lh3.googleusercontent.com/EhoYwAZq71iclIMWQ-B_NUtxaX22N1qYs5IfKUPczhSX8xxcIsjxObVSU_QM-CPJznHPJQqk4lsBcv8Y1ckWY89CvkfJjBG_vhS9_Y0IK1u2qCnWxlM=w1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498" y="1030674"/>
            <a:ext cx="2165604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3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3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2800"/>
              <a:t>Principle #3</a:t>
            </a:r>
            <a:endParaRPr/>
          </a:p>
        </p:txBody>
      </p:sp>
      <p:sp>
        <p:nvSpPr>
          <p:cNvPr id="339" name="Google Shape;339;p23"/>
          <p:cNvSpPr/>
          <p:nvPr/>
        </p:nvSpPr>
        <p:spPr>
          <a:xfrm>
            <a:off x="2971800" y="1053179"/>
            <a:ext cx="5029200" cy="392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practice opportunity,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immediately and frequently,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give feedback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0" name="Google Shape;340;p23"/>
          <p:cNvGrpSpPr/>
          <p:nvPr/>
        </p:nvGrpSpPr>
        <p:grpSpPr>
          <a:xfrm>
            <a:off x="362624" y="1053179"/>
            <a:ext cx="2151976" cy="3612020"/>
            <a:chOff x="362624" y="1053179"/>
            <a:chExt cx="2151976" cy="3612020"/>
          </a:xfrm>
        </p:grpSpPr>
        <p:pic>
          <p:nvPicPr>
            <p:cNvPr id="341" name="Google Shape;341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2624" y="1053179"/>
              <a:ext cx="2151976" cy="36120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p23"/>
            <p:cNvSpPr txBox="1"/>
            <p:nvPr/>
          </p:nvSpPr>
          <p:spPr>
            <a:xfrm>
              <a:off x="362624" y="1504950"/>
              <a:ext cx="2133600" cy="646331"/>
            </a:xfrm>
            <a:prstGeom prst="rect">
              <a:avLst/>
            </a:prstGeom>
            <a:solidFill>
              <a:srgbClr val="B7CC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IN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MCQs, short answer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IN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Objective/Subjective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4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4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2800"/>
              <a:t>Principle #4</a:t>
            </a:r>
            <a:endParaRPr/>
          </a:p>
        </p:txBody>
      </p:sp>
      <p:sp>
        <p:nvSpPr>
          <p:cNvPr id="350" name="Google Shape;350;p24"/>
          <p:cNvSpPr/>
          <p:nvPr/>
        </p:nvSpPr>
        <p:spPr>
          <a:xfrm>
            <a:off x="4495800" y="1102910"/>
            <a:ext cx="3505200" cy="392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diverse resources to cater to different students,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incentivize the access to resources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24" descr="https://lh4.googleusercontent.com/KtPdtQWKGSEdCeEpgpjGXpQNYoCIQi6DfaJAMFpEMpyDTxyuiLL2eBJfQdwP5r5eJkZymmYOIUrKwcAP6WIMblh3W66ldnnw_MHbgtuQuNMefqh2qJY=w1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123949"/>
            <a:ext cx="4038600" cy="3652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5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5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2800"/>
              <a:t>Principle #5</a:t>
            </a:r>
            <a:endParaRPr/>
          </a:p>
        </p:txBody>
      </p:sp>
      <p:sp>
        <p:nvSpPr>
          <p:cNvPr id="359" name="Google Shape;359;p25"/>
          <p:cNvSpPr/>
          <p:nvPr/>
        </p:nvSpPr>
        <p:spPr>
          <a:xfrm>
            <a:off x="3581400" y="1022168"/>
            <a:ext cx="4419600" cy="392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Leverage peer-learning,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bring in diverse perspectives and solutions,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 additional resources,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avoid isolation issues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25" descr="https://lh3.googleusercontent.com/oQE6xsjC3vGDHzEFX1EVxDcFvy3IKSWMNMcopl3jdlc7azOCwiwvOH7_C__7ZIkwsUOWETw3zmtU1SLoatGy-WSnT9arbp5X4sA7AxnWDnQk5IBlqSE=w1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010252"/>
            <a:ext cx="2819400" cy="369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6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6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2800"/>
              <a:t>Principle #6</a:t>
            </a:r>
            <a:endParaRPr/>
          </a:p>
        </p:txBody>
      </p:sp>
      <p:sp>
        <p:nvSpPr>
          <p:cNvPr id="368" name="Google Shape;368;p26"/>
          <p:cNvSpPr/>
          <p:nvPr/>
        </p:nvSpPr>
        <p:spPr>
          <a:xfrm>
            <a:off x="3200400" y="1047750"/>
            <a:ext cx="4800600" cy="392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 to student actions, in a timely and appropriate manner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047750"/>
            <a:ext cx="2743200" cy="3752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7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2800"/>
              <a:t>Online instruction involves</a:t>
            </a:r>
            <a:endParaRPr/>
          </a:p>
        </p:txBody>
      </p:sp>
      <p:sp>
        <p:nvSpPr>
          <p:cNvPr id="377" name="Google Shape;377;p17"/>
          <p:cNvSpPr/>
          <p:nvPr/>
        </p:nvSpPr>
        <p:spPr>
          <a:xfrm>
            <a:off x="381000" y="1055389"/>
            <a:ext cx="4191000" cy="3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course materials available for asynchronous access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Giving immediate practice activities and timely feedback to students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Conducting synchronous meetings to address queries and do tutorials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Providing a forum for learners to discuss the content with each other and the instructor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94726" y="1642972"/>
            <a:ext cx="2718300" cy="10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3185" y="3105150"/>
            <a:ext cx="2889815" cy="162552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7"/>
          <p:cNvSpPr txBox="1"/>
          <p:nvPr/>
        </p:nvSpPr>
        <p:spPr>
          <a:xfrm flipH="1">
            <a:off x="5292385" y="1136698"/>
            <a:ext cx="2722954" cy="46166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Materials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7"/>
          <p:cNvSpPr txBox="1">
            <a:spLocks noGrp="1"/>
          </p:cNvSpPr>
          <p:nvPr>
            <p:ph type="title"/>
          </p:nvPr>
        </p:nvSpPr>
        <p:spPr>
          <a:xfrm>
            <a:off x="549975" y="3562350"/>
            <a:ext cx="5665200" cy="6096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3200"/>
              <a:t>Tasks / aspects in online teaching</a:t>
            </a:r>
            <a:endParaRPr sz="3200"/>
          </a:p>
        </p:txBody>
      </p:sp>
      <p:sp>
        <p:nvSpPr>
          <p:cNvPr id="386" name="Google Shape;386;p27"/>
          <p:cNvSpPr txBox="1">
            <a:spLocks noGrp="1"/>
          </p:cNvSpPr>
          <p:nvPr>
            <p:ph type="sldNum" idx="12"/>
          </p:nvPr>
        </p:nvSpPr>
        <p:spPr>
          <a:xfrm>
            <a:off x="8120264" y="4806000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27</a:t>
            </a:fld>
            <a:endParaRPr/>
          </a:p>
        </p:txBody>
      </p:sp>
      <p:sp>
        <p:nvSpPr>
          <p:cNvPr id="387" name="Google Shape;387;p27"/>
          <p:cNvSpPr/>
          <p:nvPr/>
        </p:nvSpPr>
        <p:spPr>
          <a:xfrm>
            <a:off x="1860174" y="24005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7"/>
          <p:cNvSpPr txBox="1"/>
          <p:nvPr/>
        </p:nvSpPr>
        <p:spPr>
          <a:xfrm>
            <a:off x="541225" y="19621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Content creation or curation</a:t>
            </a:r>
            <a:endParaRPr sz="1600" b="1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27"/>
          <p:cNvSpPr txBox="1"/>
          <p:nvPr/>
        </p:nvSpPr>
        <p:spPr>
          <a:xfrm>
            <a:off x="2234250" y="196250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Upload &amp; share content</a:t>
            </a:r>
            <a:endParaRPr sz="1600" b="1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27"/>
          <p:cNvSpPr txBox="1"/>
          <p:nvPr/>
        </p:nvSpPr>
        <p:spPr>
          <a:xfrm>
            <a:off x="3913825" y="1962500"/>
            <a:ext cx="1680300" cy="9522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91425" rIns="18000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Design activities,  provide </a:t>
            </a:r>
            <a:endParaRPr sz="1600" b="1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resources</a:t>
            </a:r>
            <a:endParaRPr sz="1600" b="1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1" name="Google Shape;391;p27"/>
          <p:cNvSpPr txBox="1"/>
          <p:nvPr/>
        </p:nvSpPr>
        <p:spPr>
          <a:xfrm>
            <a:off x="6025200" y="19409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Interact with students</a:t>
            </a:r>
            <a:endParaRPr sz="1600" b="1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2" name="Google Shape;392;p27"/>
          <p:cNvSpPr/>
          <p:nvPr/>
        </p:nvSpPr>
        <p:spPr>
          <a:xfrm>
            <a:off x="3536574" y="24005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7"/>
          <p:cNvSpPr/>
          <p:nvPr/>
        </p:nvSpPr>
        <p:spPr>
          <a:xfrm>
            <a:off x="5670174" y="24005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4" name="Google Shape;394;p27"/>
          <p:cNvGrpSpPr/>
          <p:nvPr/>
        </p:nvGrpSpPr>
        <p:grpSpPr>
          <a:xfrm>
            <a:off x="7270374" y="1940950"/>
            <a:ext cx="1579626" cy="973800"/>
            <a:chOff x="7041774" y="1940950"/>
            <a:chExt cx="1579626" cy="973800"/>
          </a:xfrm>
        </p:grpSpPr>
        <p:sp>
          <p:nvSpPr>
            <p:cNvPr id="395" name="Google Shape;395;p27"/>
            <p:cNvSpPr txBox="1"/>
            <p:nvPr/>
          </p:nvSpPr>
          <p:spPr>
            <a:xfrm>
              <a:off x="7396800" y="1940950"/>
              <a:ext cx="1224600" cy="973800"/>
            </a:xfrm>
            <a:prstGeom prst="rect">
              <a:avLst/>
            </a:prstGeom>
            <a:noFill/>
            <a:ln w="9525" cap="flat" cmpd="sng">
              <a:solidFill>
                <a:srgbClr val="DD7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Assess- ment</a:t>
              </a:r>
              <a:endParaRPr sz="16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6" name="Google Shape;396;p27"/>
            <p:cNvSpPr/>
            <p:nvPr/>
          </p:nvSpPr>
          <p:spPr>
            <a:xfrm>
              <a:off x="7041774" y="2400529"/>
              <a:ext cx="308700" cy="36000"/>
            </a:xfrm>
            <a:prstGeom prst="roundRect">
              <a:avLst>
                <a:gd name="adj" fmla="val 50000"/>
              </a:avLst>
            </a:prstGeom>
            <a:solidFill>
              <a:srgbClr val="A72A1E"/>
            </a:solidFill>
            <a:ln w="9525" cap="flat" cmpd="sng">
              <a:solidFill>
                <a:srgbClr val="E6B8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8"/>
          <p:cNvSpPr txBox="1">
            <a:spLocks noGrp="1"/>
          </p:cNvSpPr>
          <p:nvPr>
            <p:ph type="title"/>
          </p:nvPr>
        </p:nvSpPr>
        <p:spPr>
          <a:xfrm>
            <a:off x="549975" y="2724150"/>
            <a:ext cx="6211500" cy="6096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3200"/>
              <a:t>Technology Tools: Content Creation</a:t>
            </a:r>
            <a:endParaRPr sz="3200"/>
          </a:p>
        </p:txBody>
      </p:sp>
      <p:sp>
        <p:nvSpPr>
          <p:cNvPr id="402" name="Google Shape;402;p28"/>
          <p:cNvSpPr txBox="1">
            <a:spLocks noGrp="1"/>
          </p:cNvSpPr>
          <p:nvPr>
            <p:ph type="sldNum" idx="12"/>
          </p:nvPr>
        </p:nvSpPr>
        <p:spPr>
          <a:xfrm>
            <a:off x="8120264" y="4806000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9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29</a:t>
            </a:fld>
            <a:endParaRPr/>
          </a:p>
        </p:txBody>
      </p:sp>
      <p:sp>
        <p:nvSpPr>
          <p:cNvPr id="409" name="Google Shape;409;p29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20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IN"/>
              <a:t>Content creation involves</a:t>
            </a:r>
            <a:endParaRPr/>
          </a:p>
        </p:txBody>
      </p:sp>
      <p:sp>
        <p:nvSpPr>
          <p:cNvPr id="410" name="Google Shape;410;p29"/>
          <p:cNvSpPr/>
          <p:nvPr/>
        </p:nvSpPr>
        <p:spPr>
          <a:xfrm>
            <a:off x="4276413" y="187876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1" name="Google Shape;411;p29"/>
          <p:cNvGrpSpPr/>
          <p:nvPr/>
        </p:nvGrpSpPr>
        <p:grpSpPr>
          <a:xfrm>
            <a:off x="2705913" y="1587800"/>
            <a:ext cx="1709100" cy="1356751"/>
            <a:chOff x="594463" y="1957150"/>
            <a:chExt cx="1709100" cy="1356751"/>
          </a:xfrm>
        </p:grpSpPr>
        <p:sp>
          <p:nvSpPr>
            <p:cNvPr id="412" name="Google Shape;412;p29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A72A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9"/>
            <p:cNvSpPr txBox="1"/>
            <p:nvPr/>
          </p:nvSpPr>
          <p:spPr>
            <a:xfrm>
              <a:off x="1230636" y="2070876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2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4" name="Google Shape;414;p29"/>
            <p:cNvSpPr txBox="1"/>
            <p:nvPr/>
          </p:nvSpPr>
          <p:spPr>
            <a:xfrm>
              <a:off x="594463" y="2867501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Planning of Video recording</a:t>
              </a:r>
              <a:endParaRPr sz="12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5" name="Google Shape;415;p29"/>
          <p:cNvGrpSpPr/>
          <p:nvPr/>
        </p:nvGrpSpPr>
        <p:grpSpPr>
          <a:xfrm>
            <a:off x="4810875" y="1587800"/>
            <a:ext cx="1709100" cy="1150175"/>
            <a:chOff x="2699425" y="1957150"/>
            <a:chExt cx="1709100" cy="1150175"/>
          </a:xfrm>
        </p:grpSpPr>
        <p:sp>
          <p:nvSpPr>
            <p:cNvPr id="416" name="Google Shape;416;p29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w="19050" cap="flat" cmpd="sng">
              <a:solidFill>
                <a:srgbClr val="DD7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D7E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9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Video recording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8" name="Google Shape;418;p29"/>
            <p:cNvSpPr txBox="1"/>
            <p:nvPr/>
          </p:nvSpPr>
          <p:spPr>
            <a:xfrm>
              <a:off x="3335573" y="207851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9" name="Google Shape;419;p29"/>
          <p:cNvGrpSpPr/>
          <p:nvPr/>
        </p:nvGrpSpPr>
        <p:grpSpPr>
          <a:xfrm>
            <a:off x="6892863" y="1587800"/>
            <a:ext cx="1709100" cy="1150175"/>
            <a:chOff x="4781413" y="1957150"/>
            <a:chExt cx="1709100" cy="1150175"/>
          </a:xfrm>
        </p:grpSpPr>
        <p:sp>
          <p:nvSpPr>
            <p:cNvPr id="420" name="Google Shape;420;p29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w="19050" cap="flat" cmpd="sng">
              <a:solidFill>
                <a:srgbClr val="DD7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D7E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9"/>
            <p:cNvSpPr txBox="1"/>
            <p:nvPr/>
          </p:nvSpPr>
          <p:spPr>
            <a:xfrm>
              <a:off x="4781413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Video editing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2" name="Google Shape;422;p29"/>
            <p:cNvSpPr txBox="1"/>
            <p:nvPr/>
          </p:nvSpPr>
          <p:spPr>
            <a:xfrm>
              <a:off x="5417558" y="20602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23" name="Google Shape;423;p29"/>
          <p:cNvSpPr/>
          <p:nvPr/>
        </p:nvSpPr>
        <p:spPr>
          <a:xfrm>
            <a:off x="6448625" y="187876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72A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29"/>
          <p:cNvCxnSpPr/>
          <p:nvPr/>
        </p:nvCxnSpPr>
        <p:spPr>
          <a:xfrm rot="10800000" flipH="1">
            <a:off x="1907850" y="2183825"/>
            <a:ext cx="810000" cy="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5" name="Google Shape;425;p29"/>
          <p:cNvSpPr txBox="1"/>
          <p:nvPr/>
        </p:nvSpPr>
        <p:spPr>
          <a:xfrm>
            <a:off x="495325" y="1749025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Content creation </a:t>
            </a:r>
            <a:r>
              <a:rPr lang="en-IN" sz="16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or curation</a:t>
            </a:r>
            <a:endParaRPr sz="16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p29"/>
          <p:cNvSpPr txBox="1"/>
          <p:nvPr/>
        </p:nvSpPr>
        <p:spPr>
          <a:xfrm>
            <a:off x="2450700" y="3346325"/>
            <a:ext cx="2207700" cy="11502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Preparing content, e.g. PPT/PDF  presentation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Identifying chunks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Deciding video format 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29"/>
          <p:cNvSpPr/>
          <p:nvPr/>
        </p:nvSpPr>
        <p:spPr>
          <a:xfrm>
            <a:off x="3536575" y="2933900"/>
            <a:ext cx="34200" cy="2745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Acknowledgements</a:t>
            </a: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381000" y="1047751"/>
            <a:ext cx="7924800" cy="401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Co-instructor of the course </a:t>
            </a:r>
            <a:r>
              <a:rPr lang="en-IN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iitb-teachonline</a:t>
            </a: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Prof. Sridhar Iyer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 of iitb-teachonline – Ashutosh Raina and Lucian Ngeze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Organizer of TA training course - Pankaj Chavan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Co-creators of LCM model – Sridhar Iyer, Sameer Sahasrabudhe, Jayakrishnan M.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Post-docs on LCM – Gargi Banerjee, Veenita Shah, Mrinal Patwardhan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Tutorials on Tools – Yogendra Pal, Kameswari Chebrolu, P Sunthar, Bhaskaran Raman, Kannan Moudgalya, Santosh Noronha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 - Narasimha Swamy and other EdTech PhD students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0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30</a:t>
            </a:fld>
            <a:endParaRPr/>
          </a:p>
        </p:txBody>
      </p:sp>
      <p:sp>
        <p:nvSpPr>
          <p:cNvPr id="434" name="Google Shape;434;p30"/>
          <p:cNvSpPr txBox="1">
            <a:spLocks noGrp="1"/>
          </p:cNvSpPr>
          <p:nvPr>
            <p:ph type="body" idx="1"/>
          </p:nvPr>
        </p:nvSpPr>
        <p:spPr>
          <a:xfrm>
            <a:off x="381000" y="970800"/>
            <a:ext cx="78486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rPr lang="en-IN" sz="1900" b="1"/>
              <a:t>Specific to your course:</a:t>
            </a:r>
            <a:r>
              <a:rPr lang="en-IN" sz="2000"/>
              <a:t> </a:t>
            </a:r>
            <a:endParaRPr sz="2000"/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rPr lang="en-IN" sz="2000"/>
              <a:t>In which of the following ways you will be mostly required to teach the course topics in online mode?</a:t>
            </a:r>
            <a:endParaRPr sz="2000"/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1400"/>
          </a:p>
          <a:p>
            <a:pPr marL="457200" lvl="0" indent="-355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IN" sz="2000"/>
              <a:t>Presentation using slides</a:t>
            </a:r>
            <a:endParaRPr sz="2000"/>
          </a:p>
          <a:p>
            <a:pPr marL="457200" lvl="0" indent="-355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IN" sz="2000"/>
              <a:t>Looking at learners</a:t>
            </a:r>
            <a:endParaRPr sz="2000"/>
          </a:p>
          <a:p>
            <a:pPr marL="457200" lvl="0" indent="-355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IN" sz="2000"/>
              <a:t>Writing/Sketching on a Digital Whiteboard</a:t>
            </a:r>
            <a:endParaRPr sz="2000"/>
          </a:p>
          <a:p>
            <a:pPr marL="457200" lvl="0" indent="-355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IN" sz="2000"/>
              <a:t>Presenting while looking at the learners</a:t>
            </a:r>
            <a:endParaRPr sz="2000"/>
          </a:p>
          <a:p>
            <a:pPr marL="457200" lvl="0" indent="-355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IN" sz="2000"/>
              <a:t>Writing/Sketching while looking at learners</a:t>
            </a:r>
            <a:endParaRPr sz="2000"/>
          </a:p>
          <a:p>
            <a:pPr marL="457200" lvl="0" indent="-355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IN" sz="2000"/>
              <a:t>Some combinations of the above options</a:t>
            </a:r>
            <a:endParaRPr sz="2000"/>
          </a:p>
          <a:p>
            <a:pPr marL="45720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</p:txBody>
      </p:sp>
      <p:sp>
        <p:nvSpPr>
          <p:cNvPr id="435" name="Google Shape;435;p30"/>
          <p:cNvSpPr txBox="1">
            <a:spLocks noGrp="1"/>
          </p:cNvSpPr>
          <p:nvPr>
            <p:ph type="body" idx="2"/>
          </p:nvPr>
        </p:nvSpPr>
        <p:spPr>
          <a:xfrm>
            <a:off x="381000" y="476250"/>
            <a:ext cx="76320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Activity 3 - Quick poll</a:t>
            </a:r>
            <a:endParaRPr/>
          </a:p>
        </p:txBody>
      </p:sp>
      <p:sp>
        <p:nvSpPr>
          <p:cNvPr id="436" name="Google Shape;436;p30"/>
          <p:cNvSpPr txBox="1"/>
          <p:nvPr/>
        </p:nvSpPr>
        <p:spPr>
          <a:xfrm>
            <a:off x="2370900" y="4330154"/>
            <a:ext cx="4402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400" b="1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Go to www.menti.com and use the code 77 10 15</a:t>
            </a:r>
            <a:endParaRPr sz="1400" b="1" i="0" u="none" strike="noStrike" cap="non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1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31</a:t>
            </a:fld>
            <a:endParaRPr/>
          </a:p>
        </p:txBody>
      </p:sp>
      <p:sp>
        <p:nvSpPr>
          <p:cNvPr id="443" name="Google Shape;443;p31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Recommended formats for videos</a:t>
            </a:r>
            <a:endParaRPr/>
          </a:p>
        </p:txBody>
      </p:sp>
      <p:sp>
        <p:nvSpPr>
          <p:cNvPr id="444" name="Google Shape;444;p31"/>
          <p:cNvSpPr/>
          <p:nvPr/>
        </p:nvSpPr>
        <p:spPr>
          <a:xfrm>
            <a:off x="685800" y="1148925"/>
            <a:ext cx="3312300" cy="3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 using slides: </a:t>
            </a:r>
            <a:r>
              <a:rPr lang="en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Slidecast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1"/>
          <p:cNvSpPr/>
          <p:nvPr/>
        </p:nvSpPr>
        <p:spPr>
          <a:xfrm>
            <a:off x="4801950" y="1155225"/>
            <a:ext cx="3807300" cy="7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 startAt="2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at learners: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Talking Head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1950" y="1967275"/>
            <a:ext cx="2994676" cy="168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613" y="1967270"/>
            <a:ext cx="2994676" cy="1683831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1"/>
          <p:cNvSpPr/>
          <p:nvPr/>
        </p:nvSpPr>
        <p:spPr>
          <a:xfrm>
            <a:off x="2360379" y="2656292"/>
            <a:ext cx="620100" cy="3030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2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32</a:t>
            </a:fld>
            <a:endParaRPr/>
          </a:p>
        </p:txBody>
      </p:sp>
      <p:sp>
        <p:nvSpPr>
          <p:cNvPr id="455" name="Google Shape;455;p32"/>
          <p:cNvSpPr/>
          <p:nvPr/>
        </p:nvSpPr>
        <p:spPr>
          <a:xfrm>
            <a:off x="304800" y="1148925"/>
            <a:ext cx="38922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 startAt="3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on a Digital Whiteboard: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Screencast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6" name="Google Shape;45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725" y="1966925"/>
            <a:ext cx="2994675" cy="16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0300" y="1961125"/>
            <a:ext cx="3022180" cy="1696138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2"/>
          <p:cNvSpPr/>
          <p:nvPr/>
        </p:nvSpPr>
        <p:spPr>
          <a:xfrm>
            <a:off x="4497150" y="1155225"/>
            <a:ext cx="35799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 startAt="4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Presenting while looking at the learners: </a:t>
            </a:r>
            <a:r>
              <a:rPr lang="en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 in Pic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2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Recommended formats for videos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3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33</a:t>
            </a:fld>
            <a:endParaRPr/>
          </a:p>
        </p:txBody>
      </p:sp>
      <p:sp>
        <p:nvSpPr>
          <p:cNvPr id="466" name="Google Shape;466;p33"/>
          <p:cNvSpPr/>
          <p:nvPr/>
        </p:nvSpPr>
        <p:spPr>
          <a:xfrm>
            <a:off x="304800" y="1148925"/>
            <a:ext cx="39828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 startAt="5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while looking at learners:</a:t>
            </a:r>
            <a:r>
              <a:rPr lang="en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Pic in Pic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Google Shape;46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725" y="1966925"/>
            <a:ext cx="2994675" cy="16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7825" y="3266775"/>
            <a:ext cx="1460402" cy="819597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3"/>
          <p:cNvSpPr/>
          <p:nvPr/>
        </p:nvSpPr>
        <p:spPr>
          <a:xfrm>
            <a:off x="4497150" y="1155225"/>
            <a:ext cx="35799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 startAt="6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Talking head → Screencast → Pic in Pic: </a:t>
            </a:r>
            <a:r>
              <a:rPr lang="en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Transitions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0" name="Google Shape;470;p33"/>
          <p:cNvCxnSpPr/>
          <p:nvPr/>
        </p:nvCxnSpPr>
        <p:spPr>
          <a:xfrm>
            <a:off x="6132426" y="2438230"/>
            <a:ext cx="425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71" name="Google Shape;471;p33"/>
          <p:cNvCxnSpPr>
            <a:endCxn id="468" idx="0"/>
          </p:cNvCxnSpPr>
          <p:nvPr/>
        </p:nvCxnSpPr>
        <p:spPr>
          <a:xfrm>
            <a:off x="7288026" y="2848875"/>
            <a:ext cx="0" cy="41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472" name="Google Shape;47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7824" y="2027662"/>
            <a:ext cx="1460402" cy="821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2025" y="2027650"/>
            <a:ext cx="1460407" cy="82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56327" y="3218252"/>
            <a:ext cx="380226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33"/>
          <p:cNvSpPr/>
          <p:nvPr/>
        </p:nvSpPr>
        <p:spPr>
          <a:xfrm>
            <a:off x="3416268" y="3133475"/>
            <a:ext cx="458400" cy="111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IN"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Instructor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33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Recommended formats for videos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4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34</a:t>
            </a:fld>
            <a:endParaRPr/>
          </a:p>
        </p:txBody>
      </p:sp>
      <p:sp>
        <p:nvSpPr>
          <p:cNvPr id="483" name="Google Shape;483;p34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20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IN"/>
              <a:t>Video recording involves</a:t>
            </a:r>
            <a:endParaRPr/>
          </a:p>
        </p:txBody>
      </p:sp>
      <p:sp>
        <p:nvSpPr>
          <p:cNvPr id="484" name="Google Shape;484;p34"/>
          <p:cNvSpPr/>
          <p:nvPr/>
        </p:nvSpPr>
        <p:spPr>
          <a:xfrm>
            <a:off x="4276413" y="187876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5" name="Google Shape;485;p34"/>
          <p:cNvGrpSpPr/>
          <p:nvPr/>
        </p:nvGrpSpPr>
        <p:grpSpPr>
          <a:xfrm>
            <a:off x="4810875" y="1587800"/>
            <a:ext cx="1709100" cy="1150175"/>
            <a:chOff x="2699425" y="1957150"/>
            <a:chExt cx="1709100" cy="1150175"/>
          </a:xfrm>
        </p:grpSpPr>
        <p:sp>
          <p:nvSpPr>
            <p:cNvPr id="486" name="Google Shape;486;p34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A72A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4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Video recording</a:t>
              </a:r>
              <a:endParaRPr sz="12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8" name="Google Shape;488;p34"/>
            <p:cNvSpPr txBox="1"/>
            <p:nvPr/>
          </p:nvSpPr>
          <p:spPr>
            <a:xfrm>
              <a:off x="3335573" y="207851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2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9" name="Google Shape;489;p34"/>
          <p:cNvGrpSpPr/>
          <p:nvPr/>
        </p:nvGrpSpPr>
        <p:grpSpPr>
          <a:xfrm>
            <a:off x="6892863" y="1587800"/>
            <a:ext cx="1709100" cy="1150175"/>
            <a:chOff x="4781413" y="1957150"/>
            <a:chExt cx="1709100" cy="1150175"/>
          </a:xfrm>
        </p:grpSpPr>
        <p:sp>
          <p:nvSpPr>
            <p:cNvPr id="490" name="Google Shape;490;p34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w="19050" cap="flat" cmpd="sng">
              <a:solidFill>
                <a:srgbClr val="DD7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D7E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4"/>
            <p:cNvSpPr txBox="1"/>
            <p:nvPr/>
          </p:nvSpPr>
          <p:spPr>
            <a:xfrm>
              <a:off x="4781413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Video editing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2" name="Google Shape;492;p34"/>
            <p:cNvSpPr txBox="1"/>
            <p:nvPr/>
          </p:nvSpPr>
          <p:spPr>
            <a:xfrm>
              <a:off x="5417558" y="20602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93" name="Google Shape;493;p34"/>
          <p:cNvSpPr/>
          <p:nvPr/>
        </p:nvSpPr>
        <p:spPr>
          <a:xfrm>
            <a:off x="6448625" y="187876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72A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4" name="Google Shape;494;p34"/>
          <p:cNvGrpSpPr/>
          <p:nvPr/>
        </p:nvGrpSpPr>
        <p:grpSpPr>
          <a:xfrm>
            <a:off x="2705913" y="1587800"/>
            <a:ext cx="1709100" cy="1356751"/>
            <a:chOff x="594463" y="1957150"/>
            <a:chExt cx="1709100" cy="1356751"/>
          </a:xfrm>
        </p:grpSpPr>
        <p:sp>
          <p:nvSpPr>
            <p:cNvPr id="495" name="Google Shape;495;p34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w="19050" cap="flat" cmpd="sng">
              <a:solidFill>
                <a:srgbClr val="DD7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D7E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4"/>
            <p:cNvSpPr txBox="1"/>
            <p:nvPr/>
          </p:nvSpPr>
          <p:spPr>
            <a:xfrm>
              <a:off x="1230636" y="2070876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7" name="Google Shape;497;p34"/>
            <p:cNvSpPr txBox="1"/>
            <p:nvPr/>
          </p:nvSpPr>
          <p:spPr>
            <a:xfrm>
              <a:off x="594463" y="2867501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Planning of Video recording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498" name="Google Shape;498;p34"/>
          <p:cNvCxnSpPr/>
          <p:nvPr/>
        </p:nvCxnSpPr>
        <p:spPr>
          <a:xfrm rot="10800000" flipH="1">
            <a:off x="1907850" y="2183825"/>
            <a:ext cx="810000" cy="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99" name="Google Shape;499;p34"/>
          <p:cNvSpPr txBox="1"/>
          <p:nvPr/>
        </p:nvSpPr>
        <p:spPr>
          <a:xfrm>
            <a:off x="495325" y="1749025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Content creation </a:t>
            </a:r>
            <a:r>
              <a:rPr lang="en-IN" sz="16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or curation</a:t>
            </a:r>
            <a:endParaRPr sz="16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0" name="Google Shape;500;p34"/>
          <p:cNvSpPr txBox="1"/>
          <p:nvPr/>
        </p:nvSpPr>
        <p:spPr>
          <a:xfrm>
            <a:off x="4262625" y="3117725"/>
            <a:ext cx="2871600" cy="11055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Identifying resources - hw &amp; sw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Selection of video recording tool/software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Recording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1" name="Google Shape;501;p34"/>
          <p:cNvSpPr/>
          <p:nvPr/>
        </p:nvSpPr>
        <p:spPr>
          <a:xfrm>
            <a:off x="5670175" y="2705300"/>
            <a:ext cx="34200" cy="2745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5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35</a:t>
            </a:fld>
            <a:endParaRPr/>
          </a:p>
        </p:txBody>
      </p:sp>
      <p:sp>
        <p:nvSpPr>
          <p:cNvPr id="508" name="Google Shape;508;p35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Summary - Video format and resources </a:t>
            </a:r>
            <a:endParaRPr/>
          </a:p>
        </p:txBody>
      </p:sp>
      <p:graphicFrame>
        <p:nvGraphicFramePr>
          <p:cNvPr id="509" name="Google Shape;509;p35"/>
          <p:cNvGraphicFramePr/>
          <p:nvPr/>
        </p:nvGraphicFramePr>
        <p:xfrm>
          <a:off x="450525" y="1249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{3BBC3296-F12C-4AB2-A210-318C5C60139F}</a:tableStyleId>
              </a:tblPr>
              <a:tblGrid>
                <a:gridCol w="285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Video format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Resources (</a:t>
                      </a:r>
                      <a:r>
                        <a:rPr lang="en-IN" sz="1800" b="1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Hardware</a:t>
                      </a:r>
                      <a:r>
                        <a:rPr lang="en-IN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 </a:t>
                      </a:r>
                      <a:r>
                        <a:rPr lang="en-IN" sz="1800" b="1" u="none" strike="noStrike" cap="none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Software</a:t>
                      </a:r>
                      <a:r>
                        <a:rPr lang="en-IN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Video Type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Presentation using slides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Laptop (Audio)</a:t>
                      </a:r>
                      <a:r>
                        <a:rPr lang="en-IN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 </a:t>
                      </a:r>
                      <a:r>
                        <a:rPr lang="en-IN" sz="1400" u="none" strike="noStrike" cap="none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PPT File</a:t>
                      </a:r>
                      <a: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Slidecast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Looking at learners 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Camera</a:t>
                      </a:r>
                      <a: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400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Laptop (Webcam + Audio)</a:t>
                      </a:r>
                      <a:endParaRPr sz="1400" u="none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Talking Head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on a Digital Whiteboard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IPad Screen </a:t>
                      </a:r>
                      <a: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</a:t>
                      </a:r>
                      <a:r>
                        <a:rPr lang="en-IN" sz="1400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IN" sz="1400" u="none" strike="noStrike" cap="none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Software</a:t>
                      </a:r>
                      <a: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IN" sz="1400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Laptop (Audio)</a:t>
                      </a:r>
                      <a:r>
                        <a:rPr lang="en-IN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 </a:t>
                      </a:r>
                      <a:r>
                        <a:rPr lang="en-IN" sz="1400" u="none" strike="noStrike" cap="none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Software</a:t>
                      </a:r>
                      <a: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Screencast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Presenting while looking at learners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Laptop (Webcam + Audio)</a:t>
                      </a:r>
                      <a: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 </a:t>
                      </a:r>
                      <a:r>
                        <a:rPr lang="en-IN" sz="1400" u="none" strike="noStrike" cap="none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PPT File</a:t>
                      </a:r>
                      <a:endParaRPr sz="1400" u="none" strike="noStrike" cap="none">
                        <a:solidFill>
                          <a:srgbClr val="FF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Picture in Picture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while looking at learners</a:t>
                      </a:r>
                      <a:endParaRPr sz="14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IN" sz="1400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Laptop (Webcam + Audio)</a:t>
                      </a:r>
                      <a:r>
                        <a:rPr lang="en-IN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 </a:t>
                      </a:r>
                      <a:r>
                        <a:rPr lang="en-IN" sz="1400" u="none" strike="noStrike" cap="none">
                          <a:solidFill>
                            <a:srgbClr val="FF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Writing Software</a:t>
                      </a:r>
                      <a:r>
                        <a:rPr lang="en-IN" sz="14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IN" sz="1400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IPad (Screen + Webcam)</a:t>
                      </a:r>
                      <a:endParaRPr sz="1400" u="none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IN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Picture in Picture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6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36</a:t>
            </a:fld>
            <a:endParaRPr/>
          </a:p>
        </p:txBody>
      </p:sp>
      <p:sp>
        <p:nvSpPr>
          <p:cNvPr id="516" name="Google Shape;516;p36"/>
          <p:cNvSpPr/>
          <p:nvPr/>
        </p:nvSpPr>
        <p:spPr>
          <a:xfrm>
            <a:off x="381000" y="1020726"/>
            <a:ext cx="8566200" cy="3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457200" marR="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Slidecast/Screencast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1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IN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 recorder - Xbox Game Bar, FlashBack Express, QuickTime player (Mac), RecordMyDekstop (Linux)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Talking head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1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IN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Webcam, Smartphone, Tablet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 in Pic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1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IN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 recorder - FlashBack Express, Screencast-o-matic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Transitions - Talking head → Screencast → Pic in Pic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1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IN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 of post processing - Trimming, Joining, Removing unwanted pieces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1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IN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 (Open Broadcaster Software) Studio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6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Video recording tools/software 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7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37</a:t>
            </a:fld>
            <a:endParaRPr/>
          </a:p>
        </p:txBody>
      </p:sp>
      <p:sp>
        <p:nvSpPr>
          <p:cNvPr id="524" name="Google Shape;524;p37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20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IN"/>
              <a:t>Video editing involves</a:t>
            </a:r>
            <a:endParaRPr/>
          </a:p>
        </p:txBody>
      </p:sp>
      <p:sp>
        <p:nvSpPr>
          <p:cNvPr id="525" name="Google Shape;525;p37"/>
          <p:cNvSpPr/>
          <p:nvPr/>
        </p:nvSpPr>
        <p:spPr>
          <a:xfrm>
            <a:off x="3971613" y="187876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DD7E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6" name="Google Shape;526;p37"/>
          <p:cNvGrpSpPr/>
          <p:nvPr/>
        </p:nvGrpSpPr>
        <p:grpSpPr>
          <a:xfrm>
            <a:off x="4429875" y="1587800"/>
            <a:ext cx="1709100" cy="1150175"/>
            <a:chOff x="2699425" y="1957150"/>
            <a:chExt cx="1709100" cy="1150175"/>
          </a:xfrm>
        </p:grpSpPr>
        <p:sp>
          <p:nvSpPr>
            <p:cNvPr id="527" name="Google Shape;527;p37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w="19050" cap="flat" cmpd="sng">
              <a:solidFill>
                <a:srgbClr val="DD7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D7E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7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Video recording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9" name="Google Shape;529;p37"/>
            <p:cNvSpPr txBox="1"/>
            <p:nvPr/>
          </p:nvSpPr>
          <p:spPr>
            <a:xfrm>
              <a:off x="3335573" y="207851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0" name="Google Shape;530;p37"/>
          <p:cNvGrpSpPr/>
          <p:nvPr/>
        </p:nvGrpSpPr>
        <p:grpSpPr>
          <a:xfrm>
            <a:off x="6435663" y="1587800"/>
            <a:ext cx="1709100" cy="1150175"/>
            <a:chOff x="4781413" y="1957150"/>
            <a:chExt cx="1709100" cy="1150175"/>
          </a:xfrm>
        </p:grpSpPr>
        <p:sp>
          <p:nvSpPr>
            <p:cNvPr id="531" name="Google Shape;531;p37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98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7"/>
            <p:cNvSpPr txBox="1"/>
            <p:nvPr/>
          </p:nvSpPr>
          <p:spPr>
            <a:xfrm>
              <a:off x="4781413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980000"/>
                  </a:solidFill>
                  <a:latin typeface="Roboto"/>
                  <a:ea typeface="Roboto"/>
                  <a:cs typeface="Roboto"/>
                  <a:sym typeface="Roboto"/>
                </a:rPr>
                <a:t>Video editing</a:t>
              </a:r>
              <a:endParaRPr sz="1200" b="1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3" name="Google Shape;533;p37"/>
            <p:cNvSpPr txBox="1"/>
            <p:nvPr/>
          </p:nvSpPr>
          <p:spPr>
            <a:xfrm>
              <a:off x="5417558" y="20602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980000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200" b="1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34" name="Google Shape;534;p37"/>
          <p:cNvSpPr/>
          <p:nvPr/>
        </p:nvSpPr>
        <p:spPr>
          <a:xfrm>
            <a:off x="5991425" y="187876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72A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5" name="Google Shape;535;p37"/>
          <p:cNvGrpSpPr/>
          <p:nvPr/>
        </p:nvGrpSpPr>
        <p:grpSpPr>
          <a:xfrm>
            <a:off x="2477313" y="1587800"/>
            <a:ext cx="1709100" cy="1356751"/>
            <a:chOff x="594463" y="1957150"/>
            <a:chExt cx="1709100" cy="1356751"/>
          </a:xfrm>
        </p:grpSpPr>
        <p:sp>
          <p:nvSpPr>
            <p:cNvPr id="536" name="Google Shape;536;p37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w="19050" cap="flat" cmpd="sng">
              <a:solidFill>
                <a:srgbClr val="DD7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D7E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7"/>
            <p:cNvSpPr txBox="1"/>
            <p:nvPr/>
          </p:nvSpPr>
          <p:spPr>
            <a:xfrm>
              <a:off x="1230636" y="2070876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8" name="Google Shape;538;p37"/>
            <p:cNvSpPr txBox="1"/>
            <p:nvPr/>
          </p:nvSpPr>
          <p:spPr>
            <a:xfrm>
              <a:off x="594463" y="2867501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IN" sz="1200" b="1" i="0" u="none" strike="noStrike" cap="none">
                  <a:solidFill>
                    <a:srgbClr val="DD7E6B"/>
                  </a:solidFill>
                  <a:latin typeface="Roboto"/>
                  <a:ea typeface="Roboto"/>
                  <a:cs typeface="Roboto"/>
                  <a:sym typeface="Roboto"/>
                </a:rPr>
                <a:t>Planning of Video recording</a:t>
              </a:r>
              <a:endParaRPr sz="1200" b="1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539" name="Google Shape;539;p37"/>
          <p:cNvCxnSpPr/>
          <p:nvPr/>
        </p:nvCxnSpPr>
        <p:spPr>
          <a:xfrm rot="10800000" flipH="1">
            <a:off x="1907850" y="2183825"/>
            <a:ext cx="810000" cy="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40" name="Google Shape;540;p37"/>
          <p:cNvSpPr txBox="1"/>
          <p:nvPr/>
        </p:nvSpPr>
        <p:spPr>
          <a:xfrm>
            <a:off x="495325" y="1749025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Content creation </a:t>
            </a:r>
            <a:r>
              <a:rPr lang="en-IN" sz="16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or curation</a:t>
            </a:r>
            <a:endParaRPr sz="16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1" name="Google Shape;541;p37"/>
          <p:cNvSpPr txBox="1"/>
          <p:nvPr/>
        </p:nvSpPr>
        <p:spPr>
          <a:xfrm>
            <a:off x="6167625" y="3041525"/>
            <a:ext cx="2258400" cy="16734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Trim, Slice or Merge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Add/Remove pauses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Add/Remove graphics, transitions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Insert in-video activities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Export videos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2" name="Google Shape;542;p37"/>
          <p:cNvSpPr/>
          <p:nvPr/>
        </p:nvSpPr>
        <p:spPr>
          <a:xfrm>
            <a:off x="7270375" y="2705300"/>
            <a:ext cx="34200" cy="2745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8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38</a:t>
            </a:fld>
            <a:endParaRPr/>
          </a:p>
        </p:txBody>
      </p:sp>
      <p:sp>
        <p:nvSpPr>
          <p:cNvPr id="549" name="Google Shape;549;p38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sz="2800"/>
              <a:t>Video editing -(e.g. OpenShot) </a:t>
            </a:r>
            <a:endParaRPr sz="2800"/>
          </a:p>
        </p:txBody>
      </p:sp>
      <p:pic>
        <p:nvPicPr>
          <p:cNvPr id="550" name="Google Shape;55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199" y="1252375"/>
            <a:ext cx="6187676" cy="311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38"/>
          <p:cNvSpPr/>
          <p:nvPr/>
        </p:nvSpPr>
        <p:spPr>
          <a:xfrm>
            <a:off x="495121" y="1929500"/>
            <a:ext cx="2360700" cy="7497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Drag and drop</a:t>
            </a: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8"/>
          <p:cNvSpPr/>
          <p:nvPr/>
        </p:nvSpPr>
        <p:spPr>
          <a:xfrm>
            <a:off x="4037483" y="1769896"/>
            <a:ext cx="1491000" cy="9888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Video Preview</a:t>
            </a: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8"/>
          <p:cNvSpPr/>
          <p:nvPr/>
        </p:nvSpPr>
        <p:spPr>
          <a:xfrm>
            <a:off x="495121" y="3216397"/>
            <a:ext cx="6113100" cy="9888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Timeline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8"/>
          <p:cNvSpPr/>
          <p:nvPr/>
        </p:nvSpPr>
        <p:spPr>
          <a:xfrm>
            <a:off x="495121" y="2978131"/>
            <a:ext cx="2360700" cy="198300"/>
          </a:xfrm>
          <a:prstGeom prst="rect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71600" marR="0" lvl="0" indent="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Tools</a:t>
            </a: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8"/>
          <p:cNvSpPr txBox="1"/>
          <p:nvPr/>
        </p:nvSpPr>
        <p:spPr>
          <a:xfrm>
            <a:off x="6786325" y="1427200"/>
            <a:ext cx="2023200" cy="2892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Trim, Slice, Merge</a:t>
            </a:r>
            <a:br>
              <a:rPr lang="en-I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Add/ remove pauses</a:t>
            </a:r>
            <a:br>
              <a:rPr lang="en-I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Add/ remove graphics</a:t>
            </a:r>
            <a:br>
              <a:rPr lang="en-I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Include transitions</a:t>
            </a:r>
            <a:br>
              <a:rPr lang="en-I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Export videos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9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39</a:t>
            </a:fld>
            <a:endParaRPr/>
          </a:p>
        </p:txBody>
      </p:sp>
      <p:sp>
        <p:nvSpPr>
          <p:cNvPr id="562" name="Google Shape;562;p39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sz="2800"/>
              <a:t>Insert in-video activities / quizzes (e.g. using H5P)</a:t>
            </a:r>
            <a:endParaRPr sz="2800"/>
          </a:p>
        </p:txBody>
      </p:sp>
      <p:sp>
        <p:nvSpPr>
          <p:cNvPr id="563" name="Google Shape;563;p39"/>
          <p:cNvSpPr/>
          <p:nvPr/>
        </p:nvSpPr>
        <p:spPr>
          <a:xfrm>
            <a:off x="381000" y="1237225"/>
            <a:ext cx="3936900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9"/>
          <p:cNvSpPr txBox="1"/>
          <p:nvPr/>
        </p:nvSpPr>
        <p:spPr>
          <a:xfrm>
            <a:off x="4852125" y="1171475"/>
            <a:ext cx="3936900" cy="3510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Why? </a:t>
            </a:r>
            <a:endParaRPr sz="1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-29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I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Make videos interactive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-29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I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Engage students </a:t>
            </a:r>
            <a:r>
              <a:rPr lang="en-IN" sz="18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content</a:t>
            </a:r>
            <a:endParaRPr sz="18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-29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I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Quick practice &amp; check within video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r>
              <a:rPr lang="en-I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-29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I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tool like H5P during editing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-29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-"/>
            </a:pPr>
            <a:r>
              <a:rPr lang="en-I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use slide during recording and ask students to pause</a:t>
            </a:r>
            <a:endParaRPr sz="1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Terminology</a:t>
            </a:r>
            <a:endParaRPr sz="1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Reflection Spot (in video activity)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Dialogs (interactive video)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5" name="Google Shape;56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925" y="1152350"/>
            <a:ext cx="4129032" cy="2755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6" name="Google Shape;566;p39"/>
          <p:cNvCxnSpPr/>
          <p:nvPr/>
        </p:nvCxnSpPr>
        <p:spPr>
          <a:xfrm rot="10800000">
            <a:off x="2214400" y="3874425"/>
            <a:ext cx="9900" cy="421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67" name="Google Shape;567;p39"/>
          <p:cNvCxnSpPr/>
          <p:nvPr/>
        </p:nvCxnSpPr>
        <p:spPr>
          <a:xfrm rot="10800000">
            <a:off x="842800" y="3874425"/>
            <a:ext cx="9900" cy="421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Educational Technology, IIT Bombay</a:t>
            </a: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386255" y="1134932"/>
            <a:ext cx="8300545" cy="366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Inter-Disciplinary Program, started 2010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faculty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52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Associate faculty from other departments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52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Post-docs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52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25 PhD research Scholars;  16 PhDs graduated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52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Started an M.Tech program in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- </a:t>
            </a:r>
            <a:r>
              <a:rPr lang="en-IN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www.et.iitb.ac.in</a:t>
            </a: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4" descr="http://www.et.iitb.ac.in/images/decade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2514" y="2038350"/>
            <a:ext cx="1047750" cy="104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0"/>
          <p:cNvSpPr txBox="1">
            <a:spLocks noGrp="1"/>
          </p:cNvSpPr>
          <p:nvPr>
            <p:ph type="title"/>
          </p:nvPr>
        </p:nvSpPr>
        <p:spPr>
          <a:xfrm>
            <a:off x="549975" y="2724150"/>
            <a:ext cx="6822300" cy="6096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3200"/>
              <a:t>Technology Tools: Uploading &amp; Sharing</a:t>
            </a:r>
            <a:endParaRPr sz="3200"/>
          </a:p>
        </p:txBody>
      </p:sp>
      <p:sp>
        <p:nvSpPr>
          <p:cNvPr id="573" name="Google Shape;573;p40"/>
          <p:cNvSpPr txBox="1">
            <a:spLocks noGrp="1"/>
          </p:cNvSpPr>
          <p:nvPr>
            <p:ph type="sldNum" idx="12"/>
          </p:nvPr>
        </p:nvSpPr>
        <p:spPr>
          <a:xfrm>
            <a:off x="8120264" y="4806000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1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41</a:t>
            </a:fld>
            <a:endParaRPr/>
          </a:p>
        </p:txBody>
      </p:sp>
      <p:sp>
        <p:nvSpPr>
          <p:cNvPr id="580" name="Google Shape;580;p41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20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IN"/>
              <a:t>Uploading and sharing content involves</a:t>
            </a:r>
            <a:endParaRPr/>
          </a:p>
        </p:txBody>
      </p:sp>
      <p:sp>
        <p:nvSpPr>
          <p:cNvPr id="581" name="Google Shape;581;p41"/>
          <p:cNvSpPr txBox="1"/>
          <p:nvPr/>
        </p:nvSpPr>
        <p:spPr>
          <a:xfrm>
            <a:off x="1688700" y="3041525"/>
            <a:ext cx="2207700" cy="11502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Identifying video hosting platform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Identifying sharing platform 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2" name="Google Shape;582;p41"/>
          <p:cNvSpPr/>
          <p:nvPr/>
        </p:nvSpPr>
        <p:spPr>
          <a:xfrm>
            <a:off x="1783974" y="20957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41"/>
          <p:cNvSpPr txBox="1"/>
          <p:nvPr/>
        </p:nvSpPr>
        <p:spPr>
          <a:xfrm>
            <a:off x="465025" y="16573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Content creation or curation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4" name="Google Shape;584;p41"/>
          <p:cNvSpPr txBox="1"/>
          <p:nvPr/>
        </p:nvSpPr>
        <p:spPr>
          <a:xfrm>
            <a:off x="2158050" y="165770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Upload &amp; share content</a:t>
            </a:r>
            <a:endParaRPr sz="1600" b="1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5" name="Google Shape;585;p41"/>
          <p:cNvSpPr txBox="1"/>
          <p:nvPr/>
        </p:nvSpPr>
        <p:spPr>
          <a:xfrm>
            <a:off x="3837625" y="1657700"/>
            <a:ext cx="1680300" cy="9522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91425" rIns="18000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Design activities,  provide 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resources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6" name="Google Shape;586;p41"/>
          <p:cNvSpPr txBox="1"/>
          <p:nvPr/>
        </p:nvSpPr>
        <p:spPr>
          <a:xfrm>
            <a:off x="5949000" y="16361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Interact with students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7" name="Google Shape;587;p41"/>
          <p:cNvSpPr/>
          <p:nvPr/>
        </p:nvSpPr>
        <p:spPr>
          <a:xfrm>
            <a:off x="3460374" y="20957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41"/>
          <p:cNvSpPr/>
          <p:nvPr/>
        </p:nvSpPr>
        <p:spPr>
          <a:xfrm>
            <a:off x="5593974" y="20957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41"/>
          <p:cNvSpPr txBox="1"/>
          <p:nvPr/>
        </p:nvSpPr>
        <p:spPr>
          <a:xfrm>
            <a:off x="7549200" y="16361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Assess- ment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0" name="Google Shape;590;p41"/>
          <p:cNvSpPr/>
          <p:nvPr/>
        </p:nvSpPr>
        <p:spPr>
          <a:xfrm>
            <a:off x="7194174" y="2095729"/>
            <a:ext cx="308700" cy="360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41"/>
          <p:cNvSpPr/>
          <p:nvPr/>
        </p:nvSpPr>
        <p:spPr>
          <a:xfrm>
            <a:off x="2774575" y="2705300"/>
            <a:ext cx="34200" cy="2745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2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42</a:t>
            </a:fld>
            <a:endParaRPr/>
          </a:p>
        </p:txBody>
      </p:sp>
      <p:sp>
        <p:nvSpPr>
          <p:cNvPr id="598" name="Google Shape;598;p42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Quick clean &amp; upload  </a:t>
            </a:r>
            <a:endParaRPr sz="1900"/>
          </a:p>
        </p:txBody>
      </p:sp>
      <p:sp>
        <p:nvSpPr>
          <p:cNvPr id="599" name="Google Shape;599;p42"/>
          <p:cNvSpPr/>
          <p:nvPr/>
        </p:nvSpPr>
        <p:spPr>
          <a:xfrm>
            <a:off x="381000" y="1237225"/>
            <a:ext cx="3936900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42"/>
          <p:cNvSpPr txBox="1"/>
          <p:nvPr/>
        </p:nvSpPr>
        <p:spPr>
          <a:xfrm>
            <a:off x="381000" y="1203325"/>
            <a:ext cx="7837200" cy="29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I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Trim the video, chunk if required, remove any long pauses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I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Export videos; compress if required (Handbrake)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I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Upload on video hosting platforms like YouTube: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lphaLcPeriod"/>
            </a:pPr>
            <a:r>
              <a:rPr lang="en-I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 vs Unlisted vs Private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3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43</a:t>
            </a:fld>
            <a:endParaRPr/>
          </a:p>
        </p:txBody>
      </p:sp>
      <p:sp>
        <p:nvSpPr>
          <p:cNvPr id="607" name="Google Shape;607;p43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Sharing content  </a:t>
            </a:r>
            <a:endParaRPr sz="1900"/>
          </a:p>
        </p:txBody>
      </p:sp>
      <p:sp>
        <p:nvSpPr>
          <p:cNvPr id="608" name="Google Shape;608;p43"/>
          <p:cNvSpPr/>
          <p:nvPr/>
        </p:nvSpPr>
        <p:spPr>
          <a:xfrm>
            <a:off x="381000" y="1237225"/>
            <a:ext cx="3936900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43"/>
          <p:cNvSpPr txBox="1"/>
          <p:nvPr/>
        </p:nvSpPr>
        <p:spPr>
          <a:xfrm>
            <a:off x="609600" y="1112900"/>
            <a:ext cx="7778700" cy="3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I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Sharing platform: Moodle or other LMS, Google Sites, </a:t>
            </a: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BodhiTree, …..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I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Embed videos from Youtube, Vimeo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I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Write wrappers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n-I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Embed quizzes / activities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4"/>
          <p:cNvSpPr txBox="1">
            <a:spLocks noGrp="1"/>
          </p:cNvSpPr>
          <p:nvPr>
            <p:ph type="title"/>
          </p:nvPr>
        </p:nvSpPr>
        <p:spPr>
          <a:xfrm>
            <a:off x="549975" y="2647950"/>
            <a:ext cx="6329400" cy="6096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3200"/>
              <a:t>Technology Tools: Creating activities</a:t>
            </a:r>
            <a:endParaRPr sz="3200"/>
          </a:p>
        </p:txBody>
      </p:sp>
      <p:sp>
        <p:nvSpPr>
          <p:cNvPr id="615" name="Google Shape;615;p44"/>
          <p:cNvSpPr txBox="1">
            <a:spLocks noGrp="1"/>
          </p:cNvSpPr>
          <p:nvPr>
            <p:ph type="sldNum" idx="12"/>
          </p:nvPr>
        </p:nvSpPr>
        <p:spPr>
          <a:xfrm>
            <a:off x="8120264" y="4806000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5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45</a:t>
            </a:fld>
            <a:endParaRPr/>
          </a:p>
        </p:txBody>
      </p:sp>
      <p:sp>
        <p:nvSpPr>
          <p:cNvPr id="622" name="Google Shape;622;p45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20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IN"/>
              <a:t>Creating activities involves</a:t>
            </a:r>
            <a:endParaRPr/>
          </a:p>
        </p:txBody>
      </p:sp>
      <p:sp>
        <p:nvSpPr>
          <p:cNvPr id="623" name="Google Shape;623;p45"/>
          <p:cNvSpPr txBox="1"/>
          <p:nvPr/>
        </p:nvSpPr>
        <p:spPr>
          <a:xfrm>
            <a:off x="3365100" y="3041525"/>
            <a:ext cx="2685600" cy="16197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Creating activities for immediate and frequent practice 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Providing feedback on student responses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Providing diverse resources</a:t>
            </a:r>
            <a:b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4" name="Google Shape;624;p45"/>
          <p:cNvSpPr/>
          <p:nvPr/>
        </p:nvSpPr>
        <p:spPr>
          <a:xfrm>
            <a:off x="1783974" y="20957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45"/>
          <p:cNvSpPr txBox="1"/>
          <p:nvPr/>
        </p:nvSpPr>
        <p:spPr>
          <a:xfrm>
            <a:off x="465025" y="16573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Content creation or curation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45"/>
          <p:cNvSpPr txBox="1"/>
          <p:nvPr/>
        </p:nvSpPr>
        <p:spPr>
          <a:xfrm>
            <a:off x="2158050" y="165770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Upload &amp; share content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7" name="Google Shape;627;p45"/>
          <p:cNvSpPr txBox="1"/>
          <p:nvPr/>
        </p:nvSpPr>
        <p:spPr>
          <a:xfrm>
            <a:off x="3837625" y="1657700"/>
            <a:ext cx="1680300" cy="9522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91425" rIns="18000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Design activities,  provide </a:t>
            </a:r>
            <a:endParaRPr sz="1600" b="1" i="0" u="none" strike="noStrike" cap="none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resources</a:t>
            </a:r>
            <a:endParaRPr sz="1600" b="1" i="0" u="none" strike="noStrike" cap="none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8" name="Google Shape;628;p45"/>
          <p:cNvSpPr txBox="1"/>
          <p:nvPr/>
        </p:nvSpPr>
        <p:spPr>
          <a:xfrm>
            <a:off x="5949000" y="16361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Interact with students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9" name="Google Shape;629;p45"/>
          <p:cNvSpPr/>
          <p:nvPr/>
        </p:nvSpPr>
        <p:spPr>
          <a:xfrm>
            <a:off x="3460374" y="20957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45"/>
          <p:cNvSpPr/>
          <p:nvPr/>
        </p:nvSpPr>
        <p:spPr>
          <a:xfrm>
            <a:off x="5593974" y="20957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45"/>
          <p:cNvSpPr txBox="1"/>
          <p:nvPr/>
        </p:nvSpPr>
        <p:spPr>
          <a:xfrm>
            <a:off x="7549200" y="16361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Assess- ment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2" name="Google Shape;632;p45"/>
          <p:cNvSpPr/>
          <p:nvPr/>
        </p:nvSpPr>
        <p:spPr>
          <a:xfrm>
            <a:off x="7194174" y="2095729"/>
            <a:ext cx="308700" cy="360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45"/>
          <p:cNvSpPr/>
          <p:nvPr/>
        </p:nvSpPr>
        <p:spPr>
          <a:xfrm>
            <a:off x="4679575" y="2705300"/>
            <a:ext cx="34200" cy="2745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6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46</a:t>
            </a:fld>
            <a:endParaRPr/>
          </a:p>
        </p:txBody>
      </p:sp>
      <p:sp>
        <p:nvSpPr>
          <p:cNvPr id="640" name="Google Shape;640;p46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sz="2500"/>
              <a:t>Learning by Doing (LbD) activities</a:t>
            </a:r>
            <a:endParaRPr sz="2500"/>
          </a:p>
        </p:txBody>
      </p:sp>
      <p:sp>
        <p:nvSpPr>
          <p:cNvPr id="641" name="Google Shape;641;p46"/>
          <p:cNvSpPr/>
          <p:nvPr/>
        </p:nvSpPr>
        <p:spPr>
          <a:xfrm>
            <a:off x="2409825" y="1142250"/>
            <a:ext cx="5775300" cy="2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Recommendations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push all LbD activities to the end to module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Intersperse them between videos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feedback -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■"/>
            </a:pPr>
            <a:r>
              <a:rPr lang="en-IN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Customized to MCQ options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■"/>
            </a:pPr>
            <a:r>
              <a:rPr lang="en-IN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rubrics for long answers, problems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2" name="Google Shape;64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450" y="1122101"/>
            <a:ext cx="1948750" cy="32105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7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47</a:t>
            </a:fld>
            <a:endParaRPr/>
          </a:p>
        </p:txBody>
      </p:sp>
      <p:sp>
        <p:nvSpPr>
          <p:cNvPr id="649" name="Google Shape;649;p47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sz="2500"/>
              <a:t>LbD Activities on Moodle - Example</a:t>
            </a:r>
            <a:endParaRPr sz="2500"/>
          </a:p>
        </p:txBody>
      </p:sp>
      <p:pic>
        <p:nvPicPr>
          <p:cNvPr id="650" name="Google Shape;650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428" y="1099978"/>
            <a:ext cx="3305219" cy="358441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51" name="Google Shape;651;p47"/>
          <p:cNvSpPr/>
          <p:nvPr/>
        </p:nvSpPr>
        <p:spPr>
          <a:xfrm>
            <a:off x="378425" y="2763950"/>
            <a:ext cx="1388100" cy="274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2" name="Google Shape;652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6047" y="1099978"/>
            <a:ext cx="2100085" cy="3584417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3" name="Google Shape;653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4148" y="1108986"/>
            <a:ext cx="2137105" cy="3557747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54" name="Google Shape;654;p47"/>
          <p:cNvSpPr/>
          <p:nvPr/>
        </p:nvSpPr>
        <p:spPr>
          <a:xfrm>
            <a:off x="3953425" y="1547625"/>
            <a:ext cx="1054200" cy="171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8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48</a:t>
            </a:fld>
            <a:endParaRPr/>
          </a:p>
        </p:txBody>
      </p:sp>
      <p:sp>
        <p:nvSpPr>
          <p:cNvPr id="661" name="Google Shape;661;p48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sz="2400"/>
              <a:t>LbD Activity - Assimilation quiz: Giving customized feedback</a:t>
            </a:r>
            <a:endParaRPr sz="2400"/>
          </a:p>
        </p:txBody>
      </p:sp>
      <p:pic>
        <p:nvPicPr>
          <p:cNvPr id="662" name="Google Shape;66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225" y="1099975"/>
            <a:ext cx="3021300" cy="3276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63" name="Google Shape;663;p48"/>
          <p:cNvSpPr/>
          <p:nvPr/>
        </p:nvSpPr>
        <p:spPr>
          <a:xfrm>
            <a:off x="427550" y="2637300"/>
            <a:ext cx="1245900" cy="23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4" name="Google Shape;664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0925" y="1099975"/>
            <a:ext cx="4340740" cy="2767175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9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49</a:t>
            </a:fld>
            <a:endParaRPr/>
          </a:p>
        </p:txBody>
      </p:sp>
      <p:sp>
        <p:nvSpPr>
          <p:cNvPr id="671" name="Google Shape;671;p49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sz="2400"/>
              <a:t>LbD Activity - Assimilation quiz: Giving customized feedback</a:t>
            </a:r>
            <a:endParaRPr sz="2400"/>
          </a:p>
        </p:txBody>
      </p:sp>
      <p:pic>
        <p:nvPicPr>
          <p:cNvPr id="672" name="Google Shape;672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825" y="1099975"/>
            <a:ext cx="3021300" cy="3276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73" name="Google Shape;673;p49"/>
          <p:cNvSpPr/>
          <p:nvPr/>
        </p:nvSpPr>
        <p:spPr>
          <a:xfrm>
            <a:off x="275150" y="2637300"/>
            <a:ext cx="1245900" cy="23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4" name="Google Shape;67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200" y="1099975"/>
            <a:ext cx="5079224" cy="3336775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20000" cy="46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What we do in Educational Technology?</a:t>
            </a:r>
            <a:endParaRPr/>
          </a:p>
        </p:txBody>
      </p:sp>
      <p:grpSp>
        <p:nvGrpSpPr>
          <p:cNvPr id="120" name="Google Shape;120;p5"/>
          <p:cNvGrpSpPr/>
          <p:nvPr/>
        </p:nvGrpSpPr>
        <p:grpSpPr>
          <a:xfrm>
            <a:off x="1498618" y="1123950"/>
            <a:ext cx="5529670" cy="3414731"/>
            <a:chOff x="1354666" y="0"/>
            <a:chExt cx="5418600" cy="5418600"/>
          </a:xfrm>
        </p:grpSpPr>
        <p:sp>
          <p:nvSpPr>
            <p:cNvPr id="121" name="Google Shape;121;p5"/>
            <p:cNvSpPr/>
            <p:nvPr/>
          </p:nvSpPr>
          <p:spPr>
            <a:xfrm>
              <a:off x="1354666" y="0"/>
              <a:ext cx="5418600" cy="5418600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"/>
            <p:cNvSpPr txBox="1"/>
            <p:nvPr/>
          </p:nvSpPr>
          <p:spPr>
            <a:xfrm>
              <a:off x="3117087" y="270933"/>
              <a:ext cx="18939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149350" rIns="149350" bIns="14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031999" y="10173"/>
              <a:ext cx="4064100" cy="4064100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5"/>
            <p:cNvSpPr txBox="1"/>
            <p:nvPr/>
          </p:nvSpPr>
          <p:spPr>
            <a:xfrm>
              <a:off x="3117087" y="264173"/>
              <a:ext cx="18939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000" tIns="144000" rIns="144000" bIns="14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709333" y="27093"/>
              <a:ext cx="2709300" cy="2709300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5"/>
            <p:cNvSpPr txBox="1"/>
            <p:nvPr/>
          </p:nvSpPr>
          <p:spPr>
            <a:xfrm>
              <a:off x="3106105" y="704426"/>
              <a:ext cx="1915800" cy="13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56025" rIns="256025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5"/>
          <p:cNvSpPr/>
          <p:nvPr/>
        </p:nvSpPr>
        <p:spPr>
          <a:xfrm>
            <a:off x="467544" y="1013839"/>
            <a:ext cx="7399018" cy="3824227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3752720" y="3915932"/>
            <a:ext cx="1507479" cy="203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Analytics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3214235" y="2956088"/>
            <a:ext cx="2593289" cy="203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environments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2998697" y="1543819"/>
            <a:ext cx="2788816" cy="64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Pedagogy &amp; Technology for individual and collaborative learning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6526502" y="1224817"/>
            <a:ext cx="135126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Reality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7023927" y="2665221"/>
            <a:ext cx="8210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MOOCs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644409" y="3869464"/>
            <a:ext cx="12023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Eye Tracking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6656047" y="3841313"/>
            <a:ext cx="116698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6635133" y="1489129"/>
            <a:ext cx="115518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Augmented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525034" y="1185618"/>
            <a:ext cx="15973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Adaptive 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Personalized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Tutoring Systems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410526" y="2617534"/>
            <a:ext cx="11892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Makerspace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410526" y="2855993"/>
            <a:ext cx="7585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50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50</a:t>
            </a:fld>
            <a:endParaRPr/>
          </a:p>
        </p:txBody>
      </p:sp>
      <p:pic>
        <p:nvPicPr>
          <p:cNvPr id="681" name="Google Shape;681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900" y="1050925"/>
            <a:ext cx="3201458" cy="3445326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50"/>
          <p:cNvSpPr/>
          <p:nvPr/>
        </p:nvSpPr>
        <p:spPr>
          <a:xfrm>
            <a:off x="331899" y="2885575"/>
            <a:ext cx="1342500" cy="274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50"/>
          <p:cNvSpPr/>
          <p:nvPr/>
        </p:nvSpPr>
        <p:spPr>
          <a:xfrm>
            <a:off x="1802684" y="1535250"/>
            <a:ext cx="1531800" cy="532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50"/>
          <p:cNvSpPr txBox="1"/>
          <p:nvPr/>
        </p:nvSpPr>
        <p:spPr>
          <a:xfrm>
            <a:off x="3669225" y="916572"/>
            <a:ext cx="5182500" cy="3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Rubric for grading student responses to long answer questions - Grading criteria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5" name="Google Shape;685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9128" y="1772888"/>
            <a:ext cx="5182499" cy="2647162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86" name="Google Shape;686;p50"/>
          <p:cNvSpPr/>
          <p:nvPr/>
        </p:nvSpPr>
        <p:spPr>
          <a:xfrm>
            <a:off x="3747158" y="2739325"/>
            <a:ext cx="882300" cy="274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I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 of criteria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50"/>
          <p:cNvSpPr/>
          <p:nvPr/>
        </p:nvSpPr>
        <p:spPr>
          <a:xfrm>
            <a:off x="6151775" y="3013825"/>
            <a:ext cx="1182000" cy="355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I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Description of performance levels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50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sz="2500"/>
              <a:t>LbD Activities on Moodle - Example</a:t>
            </a:r>
            <a:endParaRPr sz="2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51"/>
          <p:cNvSpPr txBox="1">
            <a:spLocks noGrp="1"/>
          </p:cNvSpPr>
          <p:nvPr>
            <p:ph type="title"/>
          </p:nvPr>
        </p:nvSpPr>
        <p:spPr>
          <a:xfrm>
            <a:off x="549975" y="2724150"/>
            <a:ext cx="7570200" cy="6096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3200"/>
              <a:t>Technology Tools: Interacting with students</a:t>
            </a:r>
            <a:endParaRPr sz="3200"/>
          </a:p>
        </p:txBody>
      </p:sp>
      <p:sp>
        <p:nvSpPr>
          <p:cNvPr id="694" name="Google Shape;694;p51"/>
          <p:cNvSpPr txBox="1">
            <a:spLocks noGrp="1"/>
          </p:cNvSpPr>
          <p:nvPr>
            <p:ph type="sldNum" idx="12"/>
          </p:nvPr>
        </p:nvSpPr>
        <p:spPr>
          <a:xfrm>
            <a:off x="8120264" y="4806000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52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52</a:t>
            </a:fld>
            <a:endParaRPr/>
          </a:p>
        </p:txBody>
      </p:sp>
      <p:sp>
        <p:nvSpPr>
          <p:cNvPr id="701" name="Google Shape;701;p52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200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IN"/>
              <a:t>Interacting with students involves</a:t>
            </a:r>
            <a:endParaRPr/>
          </a:p>
        </p:txBody>
      </p:sp>
      <p:sp>
        <p:nvSpPr>
          <p:cNvPr id="702" name="Google Shape;702;p52"/>
          <p:cNvSpPr txBox="1"/>
          <p:nvPr/>
        </p:nvSpPr>
        <p:spPr>
          <a:xfrm>
            <a:off x="5270100" y="3041525"/>
            <a:ext cx="2685600" cy="11589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Conduct live interactions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Facilitate meaningful discussions in Forums</a:t>
            </a: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marR="0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2A1E"/>
              </a:buClr>
              <a:buSzPts val="1400"/>
              <a:buFont typeface="Roboto"/>
              <a:buChar char="●"/>
            </a:pPr>
            <a: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  <a:t>Set up Muddy points forum</a:t>
            </a:r>
            <a:br>
              <a:rPr lang="en-IN" sz="14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400" b="0" i="0" u="none" strike="noStrike" cap="none">
              <a:solidFill>
                <a:srgbClr val="A72A1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3" name="Google Shape;703;p52"/>
          <p:cNvSpPr/>
          <p:nvPr/>
        </p:nvSpPr>
        <p:spPr>
          <a:xfrm>
            <a:off x="1783974" y="20957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52"/>
          <p:cNvSpPr txBox="1"/>
          <p:nvPr/>
        </p:nvSpPr>
        <p:spPr>
          <a:xfrm>
            <a:off x="465025" y="16573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Content creation or curation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5" name="Google Shape;705;p52"/>
          <p:cNvSpPr txBox="1"/>
          <p:nvPr/>
        </p:nvSpPr>
        <p:spPr>
          <a:xfrm>
            <a:off x="2158050" y="165770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Upload &amp; share content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6" name="Google Shape;706;p52"/>
          <p:cNvSpPr txBox="1"/>
          <p:nvPr/>
        </p:nvSpPr>
        <p:spPr>
          <a:xfrm>
            <a:off x="3837625" y="1657700"/>
            <a:ext cx="1680300" cy="952200"/>
          </a:xfrm>
          <a:prstGeom prst="rect">
            <a:avLst/>
          </a:prstGeom>
          <a:noFill/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91425" rIns="18000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Design activities,  provide 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resources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7" name="Google Shape;707;p52"/>
          <p:cNvSpPr txBox="1"/>
          <p:nvPr/>
        </p:nvSpPr>
        <p:spPr>
          <a:xfrm>
            <a:off x="5949000" y="16361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1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Interact with students</a:t>
            </a:r>
            <a:endParaRPr sz="1600" b="1" i="0" u="none" strike="noStrike" cap="none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8" name="Google Shape;708;p52"/>
          <p:cNvSpPr/>
          <p:nvPr/>
        </p:nvSpPr>
        <p:spPr>
          <a:xfrm>
            <a:off x="3460374" y="20957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52"/>
          <p:cNvSpPr/>
          <p:nvPr/>
        </p:nvSpPr>
        <p:spPr>
          <a:xfrm>
            <a:off x="5593974" y="20957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52"/>
          <p:cNvSpPr txBox="1"/>
          <p:nvPr/>
        </p:nvSpPr>
        <p:spPr>
          <a:xfrm>
            <a:off x="7549200" y="16361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DD7E6B"/>
                </a:solidFill>
                <a:latin typeface="Roboto"/>
                <a:ea typeface="Roboto"/>
                <a:cs typeface="Roboto"/>
                <a:sym typeface="Roboto"/>
              </a:rPr>
              <a:t>Assess- ment</a:t>
            </a: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DD7E6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1" name="Google Shape;711;p52"/>
          <p:cNvSpPr/>
          <p:nvPr/>
        </p:nvSpPr>
        <p:spPr>
          <a:xfrm>
            <a:off x="7194174" y="2095729"/>
            <a:ext cx="308700" cy="36000"/>
          </a:xfrm>
          <a:prstGeom prst="roundRect">
            <a:avLst>
              <a:gd name="adj" fmla="val 50000"/>
            </a:avLst>
          </a:prstGeom>
          <a:solidFill>
            <a:srgbClr val="E6B8AF"/>
          </a:solidFill>
          <a:ln w="9525" cap="flat" cmpd="sng">
            <a:solidFill>
              <a:srgbClr val="E6B8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52"/>
          <p:cNvSpPr/>
          <p:nvPr/>
        </p:nvSpPr>
        <p:spPr>
          <a:xfrm>
            <a:off x="6584575" y="2705300"/>
            <a:ext cx="34200" cy="2745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3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53</a:t>
            </a:fld>
            <a:endParaRPr/>
          </a:p>
        </p:txBody>
      </p:sp>
      <p:sp>
        <p:nvSpPr>
          <p:cNvPr id="719" name="Google Shape;719;p53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Conducting live interactions</a:t>
            </a:r>
            <a:endParaRPr/>
          </a:p>
        </p:txBody>
      </p:sp>
      <p:sp>
        <p:nvSpPr>
          <p:cNvPr id="720" name="Google Shape;720;p53"/>
          <p:cNvSpPr/>
          <p:nvPr/>
        </p:nvSpPr>
        <p:spPr>
          <a:xfrm>
            <a:off x="304800" y="1031775"/>
            <a:ext cx="77274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platform - Meet students synchronously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 personal connect with students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asynchronous interaction - May lead to isolation and disinterest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giving students enough time - asynchronous materials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 interaction is useful to address their doubts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feedback on content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questions systematically or do a tutorial (TAs/Instructor)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students to post their questions in advance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4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54</a:t>
            </a:fld>
            <a:endParaRPr/>
          </a:p>
        </p:txBody>
      </p:sp>
      <p:sp>
        <p:nvSpPr>
          <p:cNvPr id="727" name="Google Shape;727;p54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How </a:t>
            </a:r>
            <a:r>
              <a:rPr lang="en-IN">
                <a:solidFill>
                  <a:srgbClr val="CC0000"/>
                </a:solidFill>
              </a:rPr>
              <a:t>not to</a:t>
            </a:r>
            <a:r>
              <a:rPr lang="en-IN"/>
              <a:t> do live interactions?</a:t>
            </a:r>
            <a:endParaRPr/>
          </a:p>
        </p:txBody>
      </p:sp>
      <p:sp>
        <p:nvSpPr>
          <p:cNvPr id="728" name="Google Shape;728;p54"/>
          <p:cNvSpPr/>
          <p:nvPr/>
        </p:nvSpPr>
        <p:spPr>
          <a:xfrm>
            <a:off x="304800" y="996525"/>
            <a:ext cx="7727400" cy="29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IN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use it as primary mode of delivering content: </a:t>
            </a:r>
            <a:r>
              <a:rPr lang="en-IN" sz="20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Caution!!</a:t>
            </a:r>
            <a:endParaRPr sz="20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it as ‘substitute’ for f2f is not effective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issues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engagement - Attention span, Distraction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 lecture + Recording + Make it available to students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file size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activities to actively engage students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IN" sz="20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Mantra!</a:t>
            </a: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 too many, Not too little - Do it periodically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55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55</a:t>
            </a:fld>
            <a:endParaRPr/>
          </a:p>
        </p:txBody>
      </p:sp>
      <p:sp>
        <p:nvSpPr>
          <p:cNvPr id="735" name="Google Shape;735;p55"/>
          <p:cNvSpPr txBox="1">
            <a:spLocks noGrp="1"/>
          </p:cNvSpPr>
          <p:nvPr>
            <p:ph type="body" idx="1"/>
          </p:nvPr>
        </p:nvSpPr>
        <p:spPr>
          <a:xfrm>
            <a:off x="381000" y="1047000"/>
            <a:ext cx="80175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000"/>
              <a:t>You might have attended different talks, webinars, interaction sessions etc. in the last 2-3 months. And, due to that you might have got familiar with different video conferencing platforms such as Zoom, Webex, Google Meet, MS Teams etc.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100" b="1"/>
              <a:t>List your top two features of such platforms which you think makes the live interactions most effective and engaging.</a:t>
            </a:r>
            <a:endParaRPr sz="2100" b="1"/>
          </a:p>
          <a:p>
            <a:pPr marL="0" lvl="0" indent="0" algn="l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2000" b="1"/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2000"/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endParaRPr sz="2000"/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None/>
            </a:pPr>
            <a:r>
              <a:rPr lang="en-IN" sz="2000"/>
              <a:t> </a:t>
            </a:r>
            <a:endParaRPr sz="2000"/>
          </a:p>
          <a:p>
            <a:pPr marL="45720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/>
          </a:p>
        </p:txBody>
      </p:sp>
      <p:sp>
        <p:nvSpPr>
          <p:cNvPr id="736" name="Google Shape;736;p55"/>
          <p:cNvSpPr txBox="1">
            <a:spLocks noGrp="1"/>
          </p:cNvSpPr>
          <p:nvPr>
            <p:ph type="body" idx="2"/>
          </p:nvPr>
        </p:nvSpPr>
        <p:spPr>
          <a:xfrm>
            <a:off x="381000" y="476250"/>
            <a:ext cx="76320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Activity 4</a:t>
            </a:r>
            <a:endParaRPr/>
          </a:p>
        </p:txBody>
      </p:sp>
      <p:sp>
        <p:nvSpPr>
          <p:cNvPr id="737" name="Google Shape;737;p55"/>
          <p:cNvSpPr txBox="1"/>
          <p:nvPr/>
        </p:nvSpPr>
        <p:spPr>
          <a:xfrm>
            <a:off x="2370900" y="4253954"/>
            <a:ext cx="4402200" cy="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400" b="1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Go to www.menti.com and use the code 19 48 53</a:t>
            </a:r>
            <a:endParaRPr sz="1400" b="1" i="0" u="none" strike="noStrike" cap="non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55"/>
          <p:cNvSpPr/>
          <p:nvPr/>
        </p:nvSpPr>
        <p:spPr>
          <a:xfrm>
            <a:off x="297815" y="4836795"/>
            <a:ext cx="7585800" cy="19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IN"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July 08, 2020			           		 	Educational Technology, IIT Bombay</a:t>
            </a:r>
            <a:endParaRPr sz="11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56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56</a:t>
            </a:fld>
            <a:endParaRPr/>
          </a:p>
        </p:txBody>
      </p:sp>
      <p:sp>
        <p:nvSpPr>
          <p:cNvPr id="745" name="Google Shape;745;p56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sz="2500"/>
              <a:t>Effective live interaction - Strategies and technology tools </a:t>
            </a:r>
            <a:endParaRPr sz="2500"/>
          </a:p>
        </p:txBody>
      </p:sp>
      <p:sp>
        <p:nvSpPr>
          <p:cNvPr id="746" name="Google Shape;746;p56"/>
          <p:cNvSpPr/>
          <p:nvPr/>
        </p:nvSpPr>
        <p:spPr>
          <a:xfrm>
            <a:off x="304800" y="1072725"/>
            <a:ext cx="6708300" cy="3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a moderator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Chat, Hand raise, Poll (Yes/no questions, Thumbs up/down)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students to speak up or participate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Gather feedback from students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by asking students to post </a:t>
            </a:r>
            <a:r>
              <a:rPr lang="en-IN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muddiest points</a:t>
            </a: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chat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these on course platform by providing supplementary materials, if possible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TAs to write summary of the key points for those who were unable to join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56"/>
          <p:cNvSpPr/>
          <p:nvPr/>
        </p:nvSpPr>
        <p:spPr>
          <a:xfrm>
            <a:off x="7116350" y="2466075"/>
            <a:ext cx="1846200" cy="60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Video Conferencing Software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57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57</a:t>
            </a:fld>
            <a:endParaRPr/>
          </a:p>
        </p:txBody>
      </p:sp>
      <p:sp>
        <p:nvSpPr>
          <p:cNvPr id="754" name="Google Shape;754;p57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sz="2500"/>
              <a:t>Effective live interaction - Strategies and technology tools </a:t>
            </a:r>
            <a:endParaRPr sz="2500"/>
          </a:p>
        </p:txBody>
      </p:sp>
      <p:pic>
        <p:nvPicPr>
          <p:cNvPr id="755" name="Google Shape;75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900" y="1418375"/>
            <a:ext cx="3522126" cy="1975225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57"/>
          <p:cNvSpPr/>
          <p:nvPr/>
        </p:nvSpPr>
        <p:spPr>
          <a:xfrm>
            <a:off x="412901" y="1113575"/>
            <a:ext cx="978900" cy="2790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Mentimeter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57"/>
          <p:cNvSpPr/>
          <p:nvPr/>
        </p:nvSpPr>
        <p:spPr>
          <a:xfrm>
            <a:off x="4179100" y="1148925"/>
            <a:ext cx="4086300" cy="3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different types of questions or do activities during live interaction to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students to participate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an idea about students’ progress with asynchronous materials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Gauge in real time students’ level of understanding/ misconceptions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types of questions?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MCQs, Yes/No, Polls, Word Cloud, … 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58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58</a:t>
            </a:fld>
            <a:endParaRPr/>
          </a:p>
        </p:txBody>
      </p:sp>
      <p:sp>
        <p:nvSpPr>
          <p:cNvPr id="764" name="Google Shape;764;p58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sz="2500"/>
              <a:t>Example - Conceptual MCQ using Mentimeter</a:t>
            </a:r>
            <a:endParaRPr sz="2500"/>
          </a:p>
        </p:txBody>
      </p:sp>
      <p:sp>
        <p:nvSpPr>
          <p:cNvPr id="765" name="Google Shape;765;p58"/>
          <p:cNvSpPr/>
          <p:nvPr/>
        </p:nvSpPr>
        <p:spPr>
          <a:xfrm>
            <a:off x="381000" y="1072725"/>
            <a:ext cx="7696200" cy="3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N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Course: Fluid Mechanics				Mode: Online Instruction</a:t>
            </a:r>
            <a:endParaRPr sz="1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N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1, Topic: Fluid Statics			Asynchronous materials </a:t>
            </a:r>
            <a:endParaRPr sz="17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IN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 holding two identical bricks under water. Brick A is just beneath the surface of water, while brick B is at a greater depth. The force needed to hold the brick B in place is ……… the force required to hold brick A in place.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IN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larger than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IN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as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IN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smaller than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1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See technique called </a:t>
            </a:r>
            <a:r>
              <a:rPr lang="en-IN" sz="2000" b="0" i="1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Peer Instruction </a:t>
            </a:r>
            <a:endParaRPr sz="2000" b="0" i="1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59"/>
          <p:cNvSpPr txBox="1">
            <a:spLocks noGrp="1"/>
          </p:cNvSpPr>
          <p:nvPr>
            <p:ph type="title"/>
          </p:nvPr>
        </p:nvSpPr>
        <p:spPr>
          <a:xfrm>
            <a:off x="549975" y="2800350"/>
            <a:ext cx="6018600" cy="6096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3200"/>
              <a:t>Making decisions, Closing thoughts</a:t>
            </a:r>
            <a:endParaRPr sz="3200"/>
          </a:p>
        </p:txBody>
      </p:sp>
      <p:sp>
        <p:nvSpPr>
          <p:cNvPr id="771" name="Google Shape;771;p59"/>
          <p:cNvSpPr txBox="1">
            <a:spLocks noGrp="1"/>
          </p:cNvSpPr>
          <p:nvPr>
            <p:ph type="sldNum" idx="12"/>
          </p:nvPr>
        </p:nvSpPr>
        <p:spPr>
          <a:xfrm>
            <a:off x="8120264" y="4806000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533400" y="2266950"/>
            <a:ext cx="4019550" cy="6096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3200"/>
              <a:t>Online instruction</a:t>
            </a:r>
            <a:endParaRPr sz="3200"/>
          </a:p>
        </p:txBody>
      </p:sp>
      <p:sp>
        <p:nvSpPr>
          <p:cNvPr id="144" name="Google Shape;144;p6"/>
          <p:cNvSpPr txBox="1">
            <a:spLocks noGrp="1"/>
          </p:cNvSpPr>
          <p:nvPr>
            <p:ph type="sldNum" idx="12"/>
          </p:nvPr>
        </p:nvSpPr>
        <p:spPr>
          <a:xfrm>
            <a:off x="8120264" y="4806000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60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60</a:t>
            </a:fld>
            <a:endParaRPr/>
          </a:p>
        </p:txBody>
      </p:sp>
      <p:sp>
        <p:nvSpPr>
          <p:cNvPr id="778" name="Google Shape;778;p60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6962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 sz="2500"/>
              <a:t>Website </a:t>
            </a:r>
            <a:r>
              <a:rPr lang="en-IN" sz="2500" strike="sngStrike"/>
              <a:t>walkthrough</a:t>
            </a:r>
            <a:r>
              <a:rPr lang="en-IN" sz="2500"/>
              <a:t> flashthrough</a:t>
            </a:r>
            <a:endParaRPr sz="2500"/>
          </a:p>
        </p:txBody>
      </p:sp>
      <p:sp>
        <p:nvSpPr>
          <p:cNvPr id="779" name="Google Shape;779;p60"/>
          <p:cNvSpPr/>
          <p:nvPr/>
        </p:nvSpPr>
        <p:spPr>
          <a:xfrm>
            <a:off x="381000" y="1276350"/>
            <a:ext cx="7696200" cy="3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https://sites.google.com/view/iitb-teachonline/</a:t>
            </a:r>
            <a:endParaRPr sz="24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61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61</a:t>
            </a:fld>
            <a:endParaRPr/>
          </a:p>
        </p:txBody>
      </p:sp>
      <p:sp>
        <p:nvSpPr>
          <p:cNvPr id="786" name="Google Shape;786;p61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There exist many many technology tools </a:t>
            </a:r>
            <a:endParaRPr/>
          </a:p>
        </p:txBody>
      </p:sp>
      <p:sp>
        <p:nvSpPr>
          <p:cNvPr id="787" name="Google Shape;787;p61"/>
          <p:cNvSpPr/>
          <p:nvPr/>
        </p:nvSpPr>
        <p:spPr>
          <a:xfrm>
            <a:off x="1707774" y="17909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61"/>
          <p:cNvSpPr txBox="1"/>
          <p:nvPr/>
        </p:nvSpPr>
        <p:spPr>
          <a:xfrm>
            <a:off x="388825" y="13525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Content creation or curation</a:t>
            </a:r>
            <a:endParaRPr sz="1600" b="0" i="0" u="none" strike="noStrike" cap="none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9" name="Google Shape;789;p61"/>
          <p:cNvSpPr txBox="1"/>
          <p:nvPr/>
        </p:nvSpPr>
        <p:spPr>
          <a:xfrm>
            <a:off x="2081850" y="135290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Upload &amp; share content</a:t>
            </a:r>
            <a:endParaRPr sz="1600" b="0" i="0" u="none" strike="noStrike" cap="none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0" name="Google Shape;790;p61"/>
          <p:cNvSpPr txBox="1"/>
          <p:nvPr/>
        </p:nvSpPr>
        <p:spPr>
          <a:xfrm>
            <a:off x="3761425" y="1352900"/>
            <a:ext cx="1680300" cy="9522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91425" rIns="18000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Design activities,  provide </a:t>
            </a:r>
            <a:endParaRPr sz="1600" b="0" i="0" u="none" strike="noStrike" cap="none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resources</a:t>
            </a:r>
            <a:endParaRPr sz="1600" b="0" i="0" u="none" strike="noStrike" cap="none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1" name="Google Shape;791;p61"/>
          <p:cNvSpPr txBox="1"/>
          <p:nvPr/>
        </p:nvSpPr>
        <p:spPr>
          <a:xfrm>
            <a:off x="5872800" y="1331350"/>
            <a:ext cx="1224600" cy="9738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N" sz="1600" b="0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Interact with students</a:t>
            </a:r>
            <a:endParaRPr sz="1600" b="0" i="0" u="none" strike="noStrike" cap="none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2" name="Google Shape;792;p61"/>
          <p:cNvSpPr/>
          <p:nvPr/>
        </p:nvSpPr>
        <p:spPr>
          <a:xfrm>
            <a:off x="3384174" y="17909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61"/>
          <p:cNvSpPr/>
          <p:nvPr/>
        </p:nvSpPr>
        <p:spPr>
          <a:xfrm>
            <a:off x="5517774" y="1790929"/>
            <a:ext cx="308700" cy="369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61"/>
          <p:cNvGrpSpPr/>
          <p:nvPr/>
        </p:nvGrpSpPr>
        <p:grpSpPr>
          <a:xfrm>
            <a:off x="7117974" y="1331350"/>
            <a:ext cx="1579626" cy="973800"/>
            <a:chOff x="7041774" y="1940950"/>
            <a:chExt cx="1579626" cy="973800"/>
          </a:xfrm>
        </p:grpSpPr>
        <p:sp>
          <p:nvSpPr>
            <p:cNvPr id="795" name="Google Shape;795;p61"/>
            <p:cNvSpPr txBox="1"/>
            <p:nvPr/>
          </p:nvSpPr>
          <p:spPr>
            <a:xfrm>
              <a:off x="7396800" y="1940950"/>
              <a:ext cx="1224600" cy="973800"/>
            </a:xfrm>
            <a:prstGeom prst="rect">
              <a:avLst/>
            </a:prstGeom>
            <a:noFill/>
            <a:ln w="9525" cap="flat" cmpd="sng">
              <a:solidFill>
                <a:srgbClr val="DD7E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IN" sz="1600" b="0" i="0" u="none" strike="noStrike" cap="none">
                  <a:solidFill>
                    <a:srgbClr val="980000"/>
                  </a:solidFill>
                  <a:latin typeface="Roboto"/>
                  <a:ea typeface="Roboto"/>
                  <a:cs typeface="Roboto"/>
                  <a:sym typeface="Roboto"/>
                </a:rPr>
                <a:t>Assess- ment</a:t>
              </a:r>
              <a:endParaRPr sz="1600" b="0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6" name="Google Shape;796;p61"/>
            <p:cNvSpPr/>
            <p:nvPr/>
          </p:nvSpPr>
          <p:spPr>
            <a:xfrm>
              <a:off x="7041774" y="2400529"/>
              <a:ext cx="308700" cy="36000"/>
            </a:xfrm>
            <a:prstGeom prst="roundRect">
              <a:avLst>
                <a:gd name="adj" fmla="val 50000"/>
              </a:avLst>
            </a:prstGeom>
            <a:solidFill>
              <a:srgbClr val="A72A1E"/>
            </a:solidFill>
            <a:ln w="9525" cap="flat" cmpd="sng">
              <a:solidFill>
                <a:srgbClr val="E6B8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61"/>
          <p:cNvSpPr txBox="1"/>
          <p:nvPr/>
        </p:nvSpPr>
        <p:spPr>
          <a:xfrm>
            <a:off x="388825" y="2656275"/>
            <a:ext cx="1318800" cy="1486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PPT, PDF, Whiteboard</a:t>
            </a:r>
            <a:b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FlashBack Express, OBS, OpenShot, ShotCut</a:t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8" name="Google Shape;798;p61"/>
          <p:cNvSpPr txBox="1"/>
          <p:nvPr/>
        </p:nvSpPr>
        <p:spPr>
          <a:xfrm>
            <a:off x="1937425" y="2647275"/>
            <a:ext cx="1579500" cy="973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YouTube, Vimeo</a:t>
            </a:r>
            <a:b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Moodle, Google classroom, Google sites</a:t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9" name="Google Shape;799;p61"/>
          <p:cNvSpPr txBox="1"/>
          <p:nvPr/>
        </p:nvSpPr>
        <p:spPr>
          <a:xfrm>
            <a:off x="3867025" y="2647958"/>
            <a:ext cx="1709100" cy="112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Moodle activities</a:t>
            </a:r>
            <a:b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Google tools (Google classroom/ Google sites)</a:t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0" name="Google Shape;800;p61"/>
          <p:cNvSpPr txBox="1"/>
          <p:nvPr/>
        </p:nvSpPr>
        <p:spPr>
          <a:xfrm>
            <a:off x="5804300" y="2655100"/>
            <a:ext cx="1439700" cy="1200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Zoom, WebEx</a:t>
            </a:r>
            <a:b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Big Blue Button, Mentimeter</a:t>
            </a:r>
            <a:b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Discussion Forum, Padlet</a:t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1" name="Google Shape;801;p61"/>
          <p:cNvSpPr txBox="1"/>
          <p:nvPr/>
        </p:nvSpPr>
        <p:spPr>
          <a:xfrm>
            <a:off x="7480700" y="2655100"/>
            <a:ext cx="1439700" cy="952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IN"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3rd party proctored exams, remote monitoring, ...</a:t>
            </a:r>
            <a:endParaRPr sz="12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2" name="Google Shape;802;p61"/>
          <p:cNvSpPr txBox="1"/>
          <p:nvPr/>
        </p:nvSpPr>
        <p:spPr>
          <a:xfrm>
            <a:off x="304800" y="4254100"/>
            <a:ext cx="8524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0" i="1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How do we select? </a:t>
            </a:r>
            <a:endParaRPr sz="2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62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62</a:t>
            </a:fld>
            <a:endParaRPr/>
          </a:p>
        </p:txBody>
      </p:sp>
      <p:sp>
        <p:nvSpPr>
          <p:cNvPr id="809" name="Google Shape;809;p62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What to compare in technology tools?</a:t>
            </a:r>
            <a:endParaRPr/>
          </a:p>
        </p:txBody>
      </p:sp>
      <p:sp>
        <p:nvSpPr>
          <p:cNvPr id="810" name="Google Shape;810;p62"/>
          <p:cNvSpPr txBox="1"/>
          <p:nvPr/>
        </p:nvSpPr>
        <p:spPr>
          <a:xfrm>
            <a:off x="381000" y="990600"/>
            <a:ext cx="7666500" cy="3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</a:pPr>
            <a:r>
              <a:rPr lang="en-IN" sz="20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Video creation</a:t>
            </a: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Video type, Ease of use, Rendering time, Filesize, …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</a:pPr>
            <a:r>
              <a:rPr lang="en-IN" sz="20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Video hosting </a:t>
            </a:r>
            <a:r>
              <a:rPr lang="en-I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Availability (anytime-anywhere), Security, Privacy, …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</a:pPr>
            <a:r>
              <a:rPr lang="en-IN" sz="20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Activity creation</a:t>
            </a: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Ease of creation, giving feedback, Ease of doing, …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</a:pPr>
            <a:r>
              <a:rPr lang="en-IN" sz="20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Platform</a:t>
            </a: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Ease of use for faculty and students, Support for learner-centric strategies, Grading and assessments, Analytics, …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•"/>
            </a:pPr>
            <a:r>
              <a:rPr lang="en-IN" sz="20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Live interaction</a:t>
            </a: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Scaling, Sharing, Breakout rooms, …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Availability of tech-support - within Institute and elsewhere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 policies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63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63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Time management</a:t>
            </a:r>
            <a:endParaRPr/>
          </a:p>
        </p:txBody>
      </p:sp>
      <p:sp>
        <p:nvSpPr>
          <p:cNvPr id="818" name="Google Shape;818;p63"/>
          <p:cNvSpPr/>
          <p:nvPr/>
        </p:nvSpPr>
        <p:spPr>
          <a:xfrm>
            <a:off x="381000" y="1047751"/>
            <a:ext cx="7696200" cy="401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creation for online instruction takes at least 4X times as compared to the corresponding face-to-face class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Hence: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Curate resources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activities to assimilate the 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TAs to help with 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 colleagues who have used the technology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64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64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Take-away</a:t>
            </a:r>
            <a:endParaRPr/>
          </a:p>
        </p:txBody>
      </p:sp>
      <p:sp>
        <p:nvSpPr>
          <p:cNvPr id="826" name="Google Shape;826;p64"/>
          <p:cNvSpPr/>
          <p:nvPr/>
        </p:nvSpPr>
        <p:spPr>
          <a:xfrm>
            <a:off x="381000" y="1131589"/>
            <a:ext cx="7739264" cy="392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no single correct way of conducting online courses, just as in face-to-face teaching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not necessary for all faculty to have the same approach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aware of the trade-offs and take considered decisions, not to mimic face-to-face teaching as a </a:t>
            </a:r>
            <a:r>
              <a:rPr lang="en-IN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default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sufficient if you start wherever you are comfortable and go up the levels gradually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65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65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Topics not covered in this talk</a:t>
            </a:r>
            <a:endParaRPr/>
          </a:p>
        </p:txBody>
      </p:sp>
      <p:sp>
        <p:nvSpPr>
          <p:cNvPr id="834" name="Google Shape;834;p65"/>
          <p:cNvSpPr/>
          <p:nvPr/>
        </p:nvSpPr>
        <p:spPr>
          <a:xfrm>
            <a:off x="381000" y="1131589"/>
            <a:ext cx="7739264" cy="392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to do about physical labs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incorporate Virtual Labs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conduct remote exams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to do about proctoring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learning analytics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use analytics meaningfully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66"/>
          <p:cNvSpPr/>
          <p:nvPr/>
        </p:nvSpPr>
        <p:spPr>
          <a:xfrm>
            <a:off x="381000" y="1047750"/>
            <a:ext cx="7848600" cy="3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enter your questions into the chat window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 as directed by the moderator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IN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from this talk are on next slide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66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66"/>
          <p:cNvSpPr txBox="1">
            <a:spLocks noGrp="1"/>
          </p:cNvSpPr>
          <p:nvPr>
            <p:ph type="body" idx="2"/>
          </p:nvPr>
        </p:nvSpPr>
        <p:spPr>
          <a:xfrm>
            <a:off x="381000" y="476250"/>
            <a:ext cx="763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Over to Q &amp; A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67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67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Questions discussed</a:t>
            </a:r>
            <a:endParaRPr/>
          </a:p>
        </p:txBody>
      </p:sp>
      <p:sp>
        <p:nvSpPr>
          <p:cNvPr id="850" name="Google Shape;850;p67"/>
          <p:cNvSpPr/>
          <p:nvPr/>
        </p:nvSpPr>
        <p:spPr>
          <a:xfrm>
            <a:off x="380999" y="1027081"/>
            <a:ext cx="8030029" cy="392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IN" sz="1200" b="0" i="1" u="none" strike="noStrike" cap="none" dirty="0" smtClean="0">
                <a:solidFill>
                  <a:srgbClr val="000000"/>
                </a:solidFill>
                <a:sym typeface="Arial"/>
              </a:rPr>
              <a:t>From IISER </a:t>
            </a:r>
            <a:r>
              <a:rPr lang="en-IN" sz="1200" b="0" i="1" u="none" strike="noStrike" cap="none" dirty="0" err="1" smtClean="0">
                <a:solidFill>
                  <a:srgbClr val="000000"/>
                </a:solidFill>
                <a:sym typeface="Arial"/>
              </a:rPr>
              <a:t>Thiruvanathapuram</a:t>
            </a:r>
            <a:r>
              <a:rPr lang="en-IN" sz="1200" b="0" i="1" u="none" strike="noStrike" cap="none" dirty="0" smtClean="0">
                <a:solidFill>
                  <a:srgbClr val="000000"/>
                </a:solidFill>
                <a:sym typeface="Arial"/>
              </a:rPr>
              <a:t> Webinar, July 23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IN" sz="1200" b="0" i="0" u="none" strike="noStrike" cap="none" dirty="0" smtClean="0">
                <a:solidFill>
                  <a:srgbClr val="000000"/>
                </a:solidFill>
                <a:sym typeface="Arial"/>
              </a:rPr>
              <a:t>How </a:t>
            </a:r>
            <a:r>
              <a:rPr lang="en-IN" sz="1200" b="0" i="0" u="none" strike="noStrike" cap="none" dirty="0">
                <a:solidFill>
                  <a:srgbClr val="000000"/>
                </a:solidFill>
                <a:sym typeface="Arial"/>
              </a:rPr>
              <a:t>many short videos would serve as equivalent for 1 hour f2f lecture?</a:t>
            </a:r>
            <a:endParaRPr sz="12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IN" sz="1200" b="0" i="0" u="none" strike="noStrike" cap="none" dirty="0">
                <a:solidFill>
                  <a:srgbClr val="000000"/>
                </a:solidFill>
                <a:sym typeface="Arial"/>
              </a:rPr>
              <a:t>Is having a group project good for peer learning?</a:t>
            </a:r>
            <a:endParaRPr sz="12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IN" sz="1200" b="0" i="0" u="none" strike="noStrike" cap="none" dirty="0">
                <a:solidFill>
                  <a:srgbClr val="000000"/>
                </a:solidFill>
                <a:sym typeface="Arial"/>
              </a:rPr>
              <a:t>What kind of assignments can be given for group learning?</a:t>
            </a:r>
            <a:endParaRPr sz="12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IN" sz="1200" b="0" i="0" u="none" strike="noStrike" cap="none" dirty="0">
                <a:solidFill>
                  <a:srgbClr val="000000"/>
                </a:solidFill>
                <a:sym typeface="Arial"/>
              </a:rPr>
              <a:t>Online or offline, teaching 200-400 students may be a difficult task. One way to overcome this problem is to use teaching assistants. For how many students would you suggest one TA?</a:t>
            </a:r>
            <a:endParaRPr sz="12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IN" sz="1200" b="0" i="0" u="none" strike="noStrike" cap="none" dirty="0">
                <a:solidFill>
                  <a:srgbClr val="000000"/>
                </a:solidFill>
                <a:sym typeface="Arial"/>
              </a:rPr>
              <a:t>Can online learning replace traditional schooling?</a:t>
            </a:r>
            <a:endParaRPr sz="12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IN" sz="1200" b="0" i="0" u="none" strike="noStrike" cap="none" dirty="0">
                <a:solidFill>
                  <a:srgbClr val="000000"/>
                </a:solidFill>
                <a:sym typeface="Arial"/>
              </a:rPr>
              <a:t>Which of the modes of presentation is the best for effective teaching?</a:t>
            </a:r>
            <a:endParaRPr sz="12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IN" sz="1200" b="0" i="0" u="none" strike="noStrike" cap="none" dirty="0">
                <a:solidFill>
                  <a:srgbClr val="000000"/>
                </a:solidFill>
                <a:sym typeface="Arial"/>
              </a:rPr>
              <a:t>Are there recommended tools for editing video and audio of you recorded video lecture !!</a:t>
            </a:r>
            <a:endParaRPr sz="12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IN" sz="1200" b="0" i="0" u="none" strike="noStrike" cap="none" dirty="0">
                <a:solidFill>
                  <a:srgbClr val="000000"/>
                </a:solidFill>
                <a:sym typeface="Arial"/>
              </a:rPr>
              <a:t>For students with poor </a:t>
            </a:r>
            <a:r>
              <a:rPr lang="en-IN" sz="1200" b="0" i="0" u="none" strike="noStrike" cap="none" dirty="0" smtClean="0">
                <a:solidFill>
                  <a:srgbClr val="000000"/>
                </a:solidFill>
                <a:sym typeface="Arial"/>
              </a:rPr>
              <a:t>or </a:t>
            </a:r>
            <a:r>
              <a:rPr lang="en-IN" sz="1200" b="0" i="0" u="none" strike="noStrike" cap="none" dirty="0">
                <a:solidFill>
                  <a:srgbClr val="000000"/>
                </a:solidFill>
                <a:sym typeface="Arial"/>
              </a:rPr>
              <a:t>no connectivity, how </a:t>
            </a:r>
            <a:r>
              <a:rPr lang="en-IN" sz="1200" b="0" i="0" u="none" strike="noStrike" cap="none" dirty="0" err="1">
                <a:solidFill>
                  <a:srgbClr val="000000"/>
                </a:solidFill>
                <a:sym typeface="Arial"/>
              </a:rPr>
              <a:t>LbD</a:t>
            </a:r>
            <a:r>
              <a:rPr lang="en-IN" sz="1200" b="0" i="0" u="none" strike="noStrike" cap="none" dirty="0">
                <a:solidFill>
                  <a:srgbClr val="000000"/>
                </a:solidFill>
                <a:sym typeface="Arial"/>
              </a:rPr>
              <a:t> can be exercised effectively and provide feedback?</a:t>
            </a:r>
            <a:endParaRPr sz="12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IN" sz="1200" b="0" i="0" u="none" strike="noStrike" cap="none" dirty="0">
                <a:solidFill>
                  <a:srgbClr val="000000"/>
                </a:solidFill>
                <a:sym typeface="Arial"/>
              </a:rPr>
              <a:t>For assignment or exam, mathematics students need to write lots of questions, any suggestions in this direction?</a:t>
            </a:r>
            <a:endParaRPr sz="12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IN" sz="1200" b="0" i="0" u="none" strike="noStrike" cap="none" dirty="0">
                <a:solidFill>
                  <a:srgbClr val="000000"/>
                </a:solidFill>
                <a:sym typeface="Arial"/>
              </a:rPr>
              <a:t>There may be copyright issues when curating content. Pointers for handling/avoiding them? </a:t>
            </a:r>
            <a:endParaRPr lang="en-IN" sz="1200" b="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285750" lvl="0" indent="-285750">
              <a:spcBef>
                <a:spcPts val="200"/>
              </a:spcBef>
              <a:buSzPts val="1400"/>
              <a:buFont typeface="Arial"/>
              <a:buChar char="•"/>
            </a:pPr>
            <a:r>
              <a:rPr lang="en-US" sz="1200" dirty="0"/>
              <a:t>What should be the ratio of asynchronous to synchronous mode of teaching per week?</a:t>
            </a:r>
          </a:p>
          <a:p>
            <a:pPr marL="285750" lvl="0" indent="-285750">
              <a:spcBef>
                <a:spcPts val="200"/>
              </a:spcBef>
              <a:buSzPts val="1400"/>
              <a:buFont typeface="Arial"/>
              <a:buChar char="•"/>
            </a:pPr>
            <a:r>
              <a:rPr lang="en-US" sz="1200" dirty="0"/>
              <a:t>Is there any way to do live drawing/writing as we do in the board</a:t>
            </a:r>
          </a:p>
          <a:p>
            <a:pPr marL="285750" lvl="0" indent="-285750">
              <a:spcBef>
                <a:spcPts val="200"/>
              </a:spcBef>
              <a:buSzPts val="1400"/>
              <a:buFont typeface="Arial"/>
              <a:buChar char="•"/>
            </a:pPr>
            <a:r>
              <a:rPr lang="en-US" sz="1200" dirty="0"/>
              <a:t>In mathematics, students has to write equations in their answers to assignment questions. How do we that?</a:t>
            </a:r>
          </a:p>
          <a:p>
            <a:pPr marL="285750" lvl="0" indent="-285750">
              <a:spcBef>
                <a:spcPts val="200"/>
              </a:spcBef>
              <a:buSzPts val="1400"/>
              <a:buChar char="•"/>
            </a:pPr>
            <a:r>
              <a:rPr lang="en-US" sz="1200" dirty="0"/>
              <a:t>What about the students who do not have good bandwidth?</a:t>
            </a:r>
          </a:p>
          <a:p>
            <a:pPr marL="285750" lvl="0" indent="-285750">
              <a:spcBef>
                <a:spcPts val="200"/>
              </a:spcBef>
              <a:buSzPts val="1400"/>
              <a:buChar char="•"/>
            </a:pPr>
            <a:r>
              <a:rPr lang="en-US" sz="1200" dirty="0"/>
              <a:t>Student may not have large local storage in their mobile devices. How to take care of this issues?</a:t>
            </a:r>
          </a:p>
          <a:p>
            <a:pPr marL="285750" lvl="0" indent="-285750">
              <a:spcBef>
                <a:spcPts val="200"/>
              </a:spcBef>
              <a:buSzPts val="1400"/>
              <a:buChar char="•"/>
            </a:pPr>
            <a:r>
              <a:rPr lang="en-US" sz="1200" dirty="0"/>
              <a:t>For some specific topics, doing live lectures is very important. So, why not to do live lectures</a:t>
            </a:r>
            <a:r>
              <a:rPr lang="en-US" sz="1200" dirty="0" smtClean="0"/>
              <a:t>?</a:t>
            </a:r>
            <a:endParaRPr lang="en-US" sz="12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8e61cdc609_0_0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g8e61cdc609_0_0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Questions discussed</a:t>
            </a:r>
            <a:endParaRPr/>
          </a:p>
        </p:txBody>
      </p:sp>
      <p:sp>
        <p:nvSpPr>
          <p:cNvPr id="858" name="Google Shape;858;g8e61cdc609_0_0"/>
          <p:cNvSpPr/>
          <p:nvPr/>
        </p:nvSpPr>
        <p:spPr>
          <a:xfrm>
            <a:off x="381000" y="1027081"/>
            <a:ext cx="7739400" cy="371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lvl="0">
              <a:spcBef>
                <a:spcPts val="300"/>
              </a:spcBef>
              <a:buSzPts val="1400"/>
            </a:pPr>
            <a:r>
              <a:rPr lang="en-US" sz="1200" i="1" dirty="0" smtClean="0"/>
              <a:t>From IIT </a:t>
            </a:r>
            <a:r>
              <a:rPr lang="en-US" sz="1200" i="1" dirty="0" err="1" smtClean="0"/>
              <a:t>Kharagpur</a:t>
            </a:r>
            <a:r>
              <a:rPr lang="en-US" sz="1200" i="1" dirty="0" smtClean="0"/>
              <a:t> Webinar, July 28</a:t>
            </a:r>
          </a:p>
          <a:p>
            <a:pPr lvl="0">
              <a:spcBef>
                <a:spcPts val="300"/>
              </a:spcBef>
              <a:buSzPts val="1400"/>
            </a:pPr>
            <a:endParaRPr lang="en-US" sz="1200" i="1" dirty="0" smtClean="0"/>
          </a:p>
          <a:p>
            <a:pPr marL="285750" lvl="0" indent="-285750">
              <a:spcBef>
                <a:spcPts val="300"/>
              </a:spcBef>
              <a:buSzPts val="1400"/>
              <a:buFont typeface="Arial"/>
              <a:buChar char="•"/>
            </a:pPr>
            <a:r>
              <a:rPr lang="en-US" sz="1200" dirty="0"/>
              <a:t>How to get permission for reuse (of content if we are curating)?</a:t>
            </a:r>
          </a:p>
          <a:p>
            <a:pPr marL="285750" lvl="0" indent="-285750">
              <a:spcBef>
                <a:spcPts val="300"/>
              </a:spcBef>
              <a:buSzPts val="1400"/>
              <a:buFont typeface="Arial"/>
              <a:buChar char="•"/>
            </a:pPr>
            <a:r>
              <a:rPr lang="en-US" sz="1200" dirty="0"/>
              <a:t>Is there a possibility of your course getting diluted due to curation?</a:t>
            </a:r>
          </a:p>
          <a:p>
            <a:pPr marL="285750" lvl="0" indent="-285750">
              <a:spcBef>
                <a:spcPts val="300"/>
              </a:spcBef>
              <a:buSzPts val="1400"/>
              <a:buFont typeface="Arial"/>
              <a:buChar char="•"/>
            </a:pPr>
            <a:r>
              <a:rPr lang="en-US" sz="1200" dirty="0"/>
              <a:t>Are there any principles for creating activities for graduate level courses where research component is more?</a:t>
            </a:r>
          </a:p>
          <a:p>
            <a:pPr marL="285750" lvl="0" indent="-285750">
              <a:spcBef>
                <a:spcPts val="300"/>
              </a:spcBef>
              <a:buSzPts val="1400"/>
              <a:buFont typeface="Arial"/>
              <a:buChar char="•"/>
            </a:pPr>
            <a:r>
              <a:rPr lang="en-US" sz="1200" dirty="0"/>
              <a:t>In my own limited experience, </a:t>
            </a:r>
            <a:r>
              <a:rPr lang="en-US" sz="1200" dirty="0" err="1"/>
              <a:t>i</a:t>
            </a:r>
            <a:r>
              <a:rPr lang="en-US" sz="1200" dirty="0"/>
              <a:t> notice a quick drop in student participation in such discussion forums. is there a way to incentivize it (not via grading credit!:))</a:t>
            </a:r>
          </a:p>
          <a:p>
            <a:pPr marL="285750" lvl="0" indent="-285750">
              <a:spcBef>
                <a:spcPts val="300"/>
              </a:spcBef>
              <a:buSzPts val="1400"/>
              <a:buFont typeface="Arial"/>
              <a:buChar char="•"/>
            </a:pPr>
            <a:r>
              <a:rPr lang="en-US" sz="1200" dirty="0"/>
              <a:t>Is there any open source video tools in which we can embed quiz?</a:t>
            </a:r>
          </a:p>
          <a:p>
            <a:pPr marL="285750" lvl="0" indent="-285750">
              <a:spcBef>
                <a:spcPts val="300"/>
              </a:spcBef>
              <a:buSzPts val="1400"/>
              <a:buFont typeface="Arial"/>
              <a:buChar char="•"/>
            </a:pPr>
            <a:endParaRPr lang="en-US" sz="1200" dirty="0"/>
          </a:p>
          <a:p>
            <a:pPr marL="285750" lvl="0" indent="-285750">
              <a:spcBef>
                <a:spcPts val="300"/>
              </a:spcBef>
              <a:buSzPts val="1400"/>
              <a:buFont typeface="Arial"/>
              <a:buChar char="•"/>
            </a:pP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I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3"/>
          </p:nvPr>
        </p:nvSpPr>
        <p:spPr>
          <a:xfrm>
            <a:off x="381000" y="481078"/>
            <a:ext cx="7632000" cy="46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Face-to-Face 	vs 	Online classes</a:t>
            </a:r>
            <a:endParaRPr/>
          </a:p>
        </p:txBody>
      </p:sp>
      <p:sp>
        <p:nvSpPr>
          <p:cNvPr id="152" name="Google Shape;152;p7"/>
          <p:cNvSpPr/>
          <p:nvPr/>
        </p:nvSpPr>
        <p:spPr>
          <a:xfrm>
            <a:off x="386255" y="1134932"/>
            <a:ext cx="8300545" cy="366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94726" y="1642972"/>
            <a:ext cx="2718273" cy="105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3185" y="3105150"/>
            <a:ext cx="2889815" cy="162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" y="3105150"/>
            <a:ext cx="2636143" cy="169884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 txBox="1"/>
          <p:nvPr/>
        </p:nvSpPr>
        <p:spPr>
          <a:xfrm>
            <a:off x="3079067" y="1884692"/>
            <a:ext cx="6172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3081034" y="3941479"/>
            <a:ext cx="6172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4374798" y="1879182"/>
            <a:ext cx="617219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4427923" y="3964280"/>
            <a:ext cx="617219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p7"/>
          <p:cNvCxnSpPr/>
          <p:nvPr/>
        </p:nvCxnSpPr>
        <p:spPr>
          <a:xfrm rot="10800000" flipH="1">
            <a:off x="3079067" y="2052753"/>
            <a:ext cx="2210977" cy="1838199"/>
          </a:xfrm>
          <a:prstGeom prst="straightConnector1">
            <a:avLst/>
          </a:prstGeom>
          <a:noFill/>
          <a:ln w="25400" cap="flat" cmpd="sng">
            <a:solidFill>
              <a:srgbClr val="4A7DBA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61" name="Google Shape;161;p7"/>
          <p:cNvCxnSpPr>
            <a:endCxn id="154" idx="1"/>
          </p:cNvCxnSpPr>
          <p:nvPr/>
        </p:nvCxnSpPr>
        <p:spPr>
          <a:xfrm>
            <a:off x="3238585" y="2220810"/>
            <a:ext cx="1884600" cy="1697100"/>
          </a:xfrm>
          <a:prstGeom prst="straightConnector1">
            <a:avLst/>
          </a:prstGeom>
          <a:noFill/>
          <a:ln w="25400" cap="flat" cmpd="sng">
            <a:solidFill>
              <a:srgbClr val="4A7DBA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62" name="Google Shape;162;p7"/>
          <p:cNvSpPr txBox="1"/>
          <p:nvPr/>
        </p:nvSpPr>
        <p:spPr>
          <a:xfrm flipH="1">
            <a:off x="5292385" y="1136698"/>
            <a:ext cx="2722954" cy="461665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Materials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575442" y="1193314"/>
            <a:ext cx="2477121" cy="1818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53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  <p:sp>
        <p:nvSpPr>
          <p:cNvPr id="170" name="Google Shape;170;p8"/>
          <p:cNvSpPr txBox="1">
            <a:spLocks noGrp="1"/>
          </p:cNvSpPr>
          <p:nvPr>
            <p:ph type="body" idx="1"/>
          </p:nvPr>
        </p:nvSpPr>
        <p:spPr>
          <a:xfrm>
            <a:off x="381000" y="1123200"/>
            <a:ext cx="7924800" cy="35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IN"/>
              <a:t>Your colleague says that for online instruction it is sufficient to give live lectures over a video conferencing software (such as Zoom), record the lecture and upload it somewhere. Students who were unable to attend the lecture can view the recording.</a:t>
            </a:r>
            <a:endParaRPr/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What are some problems with this approach?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IN"/>
              <a:t>Post your response in the chat window.</a:t>
            </a:r>
            <a:endParaRPr/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2"/>
          </p:nvPr>
        </p:nvSpPr>
        <p:spPr>
          <a:xfrm>
            <a:off x="381000" y="476250"/>
            <a:ext cx="76320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N"/>
              <a:t>Activity 1 – Each one say one</a:t>
            </a:r>
            <a:endParaRPr/>
          </a:p>
        </p:txBody>
      </p:sp>
      <p:pic>
        <p:nvPicPr>
          <p:cNvPr id="172" name="Google Shape;17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105150"/>
            <a:ext cx="923925" cy="9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sldNum" idx="12"/>
          </p:nvPr>
        </p:nvSpPr>
        <p:spPr>
          <a:xfrm>
            <a:off x="8120264" y="4810125"/>
            <a:ext cx="5664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9</a:t>
            </a:fld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body" idx="1"/>
          </p:nvPr>
        </p:nvSpPr>
        <p:spPr>
          <a:xfrm>
            <a:off x="381000" y="481078"/>
            <a:ext cx="74676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2800"/>
              <a:t>What if we mimic f2f instruction in online mode?</a:t>
            </a:r>
            <a:endParaRPr sz="2800"/>
          </a:p>
        </p:txBody>
      </p:sp>
      <p:sp>
        <p:nvSpPr>
          <p:cNvPr id="180" name="Google Shape;180;p9"/>
          <p:cNvSpPr/>
          <p:nvPr/>
        </p:nvSpPr>
        <p:spPr>
          <a:xfrm>
            <a:off x="381000" y="1022745"/>
            <a:ext cx="6031200" cy="3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if we do: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a virtual classroom (e.g. Zoom meeting)</a:t>
            </a:r>
            <a:endParaRPr/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a live lecture with students who are able to attend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meeting software itself to record the lecture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the recording available to students who were not able to attend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I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Moodle to upload resources, give assignments, quizzes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5804450" y="1062350"/>
            <a:ext cx="1684500" cy="519900"/>
          </a:xfrm>
          <a:prstGeom prst="wedgeRectCallout">
            <a:avLst>
              <a:gd name="adj1" fmla="val -41144"/>
              <a:gd name="adj2" fmla="val 83766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Virtual classrooms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6365999" y="2288550"/>
            <a:ext cx="2175657" cy="588000"/>
          </a:xfrm>
          <a:prstGeom prst="wedgeRectCallout">
            <a:avLst>
              <a:gd name="adj1" fmla="val -42351"/>
              <a:gd name="adj2" fmla="val 8775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Recorded virtual classes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Mast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 layout -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3128</Words>
  <Application>Microsoft Office PowerPoint</Application>
  <PresentationFormat>On-screen Show (16:9)</PresentationFormat>
  <Paragraphs>665</Paragraphs>
  <Slides>68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Calibri</vt:lpstr>
      <vt:lpstr>Noto Sans Symbols</vt:lpstr>
      <vt:lpstr>Lato</vt:lpstr>
      <vt:lpstr>Roboto</vt:lpstr>
      <vt:lpstr>TitleMaster</vt:lpstr>
      <vt:lpstr>Master layout 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instruction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Concepts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Tasks / aspects in online teaching</vt:lpstr>
      <vt:lpstr>Technology Tools: Content Creation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Technology Tools: Uploading &amp; Sharing</vt:lpstr>
      <vt:lpstr>PowerPoint Presentation</vt:lpstr>
      <vt:lpstr>PowerPoint Presentation</vt:lpstr>
      <vt:lpstr>PowerPoint Presentation</vt:lpstr>
      <vt:lpstr>Technology Tools: Creating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Technology Tools: Interacting with students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decisions, Closing thoughts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Sahana Murthy</cp:lastModifiedBy>
  <cp:revision>3</cp:revision>
  <dcterms:modified xsi:type="dcterms:W3CDTF">2020-07-30T07:31:54Z</dcterms:modified>
</cp:coreProperties>
</file>